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72"/>
  </p:notesMasterIdLst>
  <p:sldIdLst>
    <p:sldId id="256" r:id="rId2"/>
    <p:sldId id="520" r:id="rId3"/>
    <p:sldId id="521" r:id="rId4"/>
    <p:sldId id="257" r:id="rId5"/>
    <p:sldId id="479" r:id="rId6"/>
    <p:sldId id="285" r:id="rId7"/>
    <p:sldId id="307" r:id="rId8"/>
    <p:sldId id="308" r:id="rId9"/>
    <p:sldId id="447" r:id="rId10"/>
    <p:sldId id="456" r:id="rId11"/>
    <p:sldId id="304" r:id="rId12"/>
    <p:sldId id="444" r:id="rId13"/>
    <p:sldId id="445" r:id="rId14"/>
    <p:sldId id="302" r:id="rId15"/>
    <p:sldId id="293" r:id="rId16"/>
    <p:sldId id="297" r:id="rId17"/>
    <p:sldId id="480" r:id="rId18"/>
    <p:sldId id="450" r:id="rId19"/>
    <p:sldId id="460" r:id="rId20"/>
    <p:sldId id="465" r:id="rId21"/>
    <p:sldId id="486" r:id="rId22"/>
    <p:sldId id="487" r:id="rId23"/>
    <p:sldId id="458" r:id="rId24"/>
    <p:sldId id="459" r:id="rId25"/>
    <p:sldId id="453" r:id="rId26"/>
    <p:sldId id="517" r:id="rId27"/>
    <p:sldId id="490" r:id="rId28"/>
    <p:sldId id="518" r:id="rId29"/>
    <p:sldId id="452" r:id="rId30"/>
    <p:sldId id="470" r:id="rId31"/>
    <p:sldId id="491" r:id="rId32"/>
    <p:sldId id="492" r:id="rId33"/>
    <p:sldId id="493" r:id="rId34"/>
    <p:sldId id="494" r:id="rId35"/>
    <p:sldId id="495" r:id="rId36"/>
    <p:sldId id="344" r:id="rId37"/>
    <p:sldId id="314" r:id="rId38"/>
    <p:sldId id="473" r:id="rId39"/>
    <p:sldId id="406" r:id="rId40"/>
    <p:sldId id="481" r:id="rId41"/>
    <p:sldId id="373" r:id="rId42"/>
    <p:sldId id="482" r:id="rId43"/>
    <p:sldId id="380" r:id="rId44"/>
    <p:sldId id="476" r:id="rId45"/>
    <p:sldId id="477" r:id="rId46"/>
    <p:sldId id="410" r:id="rId47"/>
    <p:sldId id="519" r:id="rId48"/>
    <p:sldId id="522" r:id="rId49"/>
    <p:sldId id="467" r:id="rId50"/>
    <p:sldId id="383" r:id="rId51"/>
    <p:sldId id="385" r:id="rId52"/>
    <p:sldId id="384" r:id="rId53"/>
    <p:sldId id="391" r:id="rId54"/>
    <p:sldId id="436" r:id="rId55"/>
    <p:sldId id="434" r:id="rId56"/>
    <p:sldId id="396" r:id="rId57"/>
    <p:sldId id="398" r:id="rId58"/>
    <p:sldId id="386" r:id="rId59"/>
    <p:sldId id="501" r:id="rId60"/>
    <p:sldId id="468" r:id="rId61"/>
    <p:sldId id="523" r:id="rId62"/>
    <p:sldId id="438" r:id="rId63"/>
    <p:sldId id="507" r:id="rId64"/>
    <p:sldId id="524" r:id="rId65"/>
    <p:sldId id="509" r:id="rId66"/>
    <p:sldId id="485" r:id="rId67"/>
    <p:sldId id="469" r:id="rId68"/>
    <p:sldId id="478" r:id="rId69"/>
    <p:sldId id="484" r:id="rId70"/>
    <p:sldId id="411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7.6229636166168888E-2"/>
          <c:y val="1.4325180562719217E-2"/>
          <c:w val="0.87994015295501993"/>
          <c:h val="0.91964993537208872"/>
        </c:manualLayout>
      </c:layout>
      <c:barChart>
        <c:barDir val="col"/>
        <c:grouping val="clustered"/>
        <c:ser>
          <c:idx val="0"/>
          <c:order val="0"/>
          <c:tx>
            <c:strRef>
              <c:f>'[Chart in Microsoft Office PowerPoint]Sheet1'!$B$6</c:f>
              <c:strCache>
                <c:ptCount val="1"/>
                <c:pt idx="0">
                  <c:v>Cases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'[Chart in Microsoft Office PowerPoint]Sheet1'!$A$7:$A$25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'[Chart in Microsoft Office PowerPoint]Sheet1'!$B$7:$B$25</c:f>
              <c:numCache>
                <c:formatCode>General</c:formatCode>
                <c:ptCount val="19"/>
                <c:pt idx="0">
                  <c:v>5551</c:v>
                </c:pt>
                <c:pt idx="1">
                  <c:v>2430</c:v>
                </c:pt>
                <c:pt idx="2">
                  <c:v>6232</c:v>
                </c:pt>
                <c:pt idx="3">
                  <c:v>486</c:v>
                </c:pt>
                <c:pt idx="4">
                  <c:v>3434</c:v>
                </c:pt>
                <c:pt idx="5">
                  <c:v>1048</c:v>
                </c:pt>
                <c:pt idx="6">
                  <c:v>2200</c:v>
                </c:pt>
                <c:pt idx="7">
                  <c:v>466</c:v>
                </c:pt>
                <c:pt idx="8">
                  <c:v>1153</c:v>
                </c:pt>
                <c:pt idx="9">
                  <c:v>474</c:v>
                </c:pt>
                <c:pt idx="10">
                  <c:v>409</c:v>
                </c:pt>
                <c:pt idx="11">
                  <c:v>1359</c:v>
                </c:pt>
                <c:pt idx="12">
                  <c:v>671</c:v>
                </c:pt>
                <c:pt idx="13">
                  <c:v>1749</c:v>
                </c:pt>
                <c:pt idx="14">
                  <c:v>375</c:v>
                </c:pt>
                <c:pt idx="15">
                  <c:v>3162</c:v>
                </c:pt>
                <c:pt idx="16">
                  <c:v>6060</c:v>
                </c:pt>
                <c:pt idx="17">
                  <c:v>2766</c:v>
                </c:pt>
                <c:pt idx="18">
                  <c:v>6640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F1C-476D-A423-0D901210E4CA}"/>
            </c:ext>
          </c:extLst>
        </c:ser>
        <c:axId val="70469120"/>
        <c:axId val="70470656"/>
      </c:barChart>
      <c:lineChart>
        <c:grouping val="standard"/>
        <c:ser>
          <c:idx val="1"/>
          <c:order val="1"/>
          <c:tx>
            <c:strRef>
              <c:f>'[Chart in Microsoft Office PowerPoint]Sheet1'!$C$6</c:f>
              <c:strCache>
                <c:ptCount val="1"/>
                <c:pt idx="0">
                  <c:v>Death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'[Chart in Microsoft Office PowerPoint]Sheet1'!$A$7:$A$25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'[Chart in Microsoft Office PowerPoint]Sheet1'!$C$7:$C$25</c:f>
              <c:numCache>
                <c:formatCode>General</c:formatCode>
                <c:ptCount val="19"/>
                <c:pt idx="0">
                  <c:v>93</c:v>
                </c:pt>
                <c:pt idx="1">
                  <c:v>44</c:v>
                </c:pt>
                <c:pt idx="2">
                  <c:v>58</c:v>
                </c:pt>
                <c:pt idx="3">
                  <c:v>0</c:v>
                </c:pt>
                <c:pt idx="4">
                  <c:v>13</c:v>
                </c:pt>
                <c:pt idx="5">
                  <c:v>4</c:v>
                </c:pt>
                <c:pt idx="6">
                  <c:v>11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6</c:v>
                </c:pt>
                <c:pt idx="12">
                  <c:v>1</c:v>
                </c:pt>
                <c:pt idx="13">
                  <c:v>2</c:v>
                </c:pt>
                <c:pt idx="14">
                  <c:v>0</c:v>
                </c:pt>
                <c:pt idx="15">
                  <c:v>6</c:v>
                </c:pt>
                <c:pt idx="16">
                  <c:v>14</c:v>
                </c:pt>
                <c:pt idx="17">
                  <c:v>8</c:v>
                </c:pt>
                <c:pt idx="18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F1C-476D-A423-0D901210E4CA}"/>
            </c:ext>
          </c:extLst>
        </c:ser>
        <c:marker val="1"/>
        <c:axId val="70490368"/>
        <c:axId val="70488832"/>
      </c:lineChart>
      <c:catAx>
        <c:axId val="70469120"/>
        <c:scaling>
          <c:orientation val="minMax"/>
        </c:scaling>
        <c:axPos val="b"/>
        <c:numFmt formatCode="General" sourceLinked="1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70470656"/>
        <c:crosses val="autoZero"/>
        <c:auto val="1"/>
        <c:lblAlgn val="ctr"/>
        <c:lblOffset val="100"/>
      </c:catAx>
      <c:valAx>
        <c:axId val="70470656"/>
        <c:scaling>
          <c:orientation val="minMax"/>
        </c:scaling>
        <c:axPos val="l"/>
        <c:numFmt formatCode="General" sourceLinked="1"/>
        <c:tickLblPos val="nextTo"/>
        <c:crossAx val="70469120"/>
        <c:crosses val="autoZero"/>
        <c:crossBetween val="between"/>
      </c:valAx>
      <c:valAx>
        <c:axId val="70488832"/>
        <c:scaling>
          <c:orientation val="minMax"/>
        </c:scaling>
        <c:axPos val="r"/>
        <c:numFmt formatCode="General" sourceLinked="1"/>
        <c:tickLblPos val="nextTo"/>
        <c:crossAx val="70490368"/>
        <c:crosses val="max"/>
        <c:crossBetween val="between"/>
      </c:valAx>
      <c:catAx>
        <c:axId val="70490368"/>
        <c:scaling>
          <c:orientation val="minMax"/>
        </c:scaling>
        <c:delete val="1"/>
        <c:axPos val="b"/>
        <c:numFmt formatCode="General" sourceLinked="1"/>
        <c:tickLblPos val="none"/>
        <c:crossAx val="70488832"/>
        <c:crosses val="autoZero"/>
        <c:auto val="1"/>
        <c:lblAlgn val="ctr"/>
        <c:lblOffset val="100"/>
      </c:catAx>
    </c:plotArea>
    <c:legend>
      <c:legendPos val="r"/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669F9-B4F4-4F04-B3A3-E36E8E197DF6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7DD23-87D0-439A-A115-4ED451D9E2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494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14B7E-D69A-44F5-A990-95EDD7270C2C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1940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4473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662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9210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609601"/>
            <a:ext cx="8016374" cy="964537"/>
          </a:xfrm>
        </p:spPr>
        <p:txBody>
          <a:bodyPr/>
          <a:lstStyle/>
          <a:p>
            <a:r>
              <a:rPr lang="en-US" dirty="0"/>
              <a:t>This is a content page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0"/>
            <a:ext cx="801637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54" y="6018835"/>
            <a:ext cx="1756085" cy="70026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506809" y="1579232"/>
            <a:ext cx="801756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260" y="6364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21282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609601"/>
            <a:ext cx="8016374" cy="964537"/>
          </a:xfrm>
        </p:spPr>
        <p:txBody>
          <a:bodyPr/>
          <a:lstStyle/>
          <a:p>
            <a:r>
              <a:rPr lang="en-US" dirty="0"/>
              <a:t>This is a content page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0"/>
            <a:ext cx="801637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54" y="6018835"/>
            <a:ext cx="1756085" cy="70026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506809" y="1579232"/>
            <a:ext cx="801756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260" y="6364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864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036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496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83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479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787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898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89185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718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17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6" r:id="rId12"/>
    <p:sldLayoutId id="214748367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vhf/kyasanur/index.html" TargetMode="External"/><Relationship Id="rId3" Type="http://schemas.openxmlformats.org/officeDocument/2006/relationships/hyperlink" Target="https://www.cdc.gov/Dengue/" TargetMode="External"/><Relationship Id="rId7" Type="http://schemas.openxmlformats.org/officeDocument/2006/relationships/hyperlink" Target="https://www.cdc.gov/vhf/tbe/index.html" TargetMode="External"/><Relationship Id="rId12" Type="http://schemas.openxmlformats.org/officeDocument/2006/relationships/image" Target="../media/image3.png"/><Relationship Id="rId2" Type="http://schemas.openxmlformats.org/officeDocument/2006/relationships/hyperlink" Target="https://www.cdc.gov/yellowfev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zika/index.html" TargetMode="External"/><Relationship Id="rId11" Type="http://schemas.openxmlformats.org/officeDocument/2006/relationships/image" Target="../media/image2.jpeg"/><Relationship Id="rId5" Type="http://schemas.openxmlformats.org/officeDocument/2006/relationships/hyperlink" Target="https://www.cdc.gov/westnile/" TargetMode="External"/><Relationship Id="rId10" Type="http://schemas.openxmlformats.org/officeDocument/2006/relationships/hyperlink" Target="https://www.cdc.gov/vhf/omsk/index.html" TargetMode="External"/><Relationship Id="rId4" Type="http://schemas.openxmlformats.org/officeDocument/2006/relationships/hyperlink" Target="https://www.cdc.gov/japaneseencephalitis/" TargetMode="External"/><Relationship Id="rId9" Type="http://schemas.openxmlformats.org/officeDocument/2006/relationships/hyperlink" Target="https://www.cdc.gov/vhf/alkhurma/index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ncbi.nlm.nih.gov/pubmed/?term=Gokhale%20MD%5bAuthor%5d&amp;cauthor=true&amp;cauthor_uid=29512599" TargetMode="External"/><Relationship Id="rId7" Type="http://schemas.openxmlformats.org/officeDocument/2006/relationships/image" Target="../media/image2.jpeg"/><Relationship Id="rId2" Type="http://schemas.openxmlformats.org/officeDocument/2006/relationships/hyperlink" Target="https://www.ncbi.nlm.nih.gov/pubmed/?term=Bhardwaj%20S%5bAuthor%5d&amp;cauthor=true&amp;cauthor_uid=2951259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issues/308754/" TargetMode="External"/><Relationship Id="rId5" Type="http://schemas.openxmlformats.org/officeDocument/2006/relationships/hyperlink" Target="https://www.ncbi.nlm.nih.gov/pmc/journals/1431/" TargetMode="External"/><Relationship Id="rId4" Type="http://schemas.openxmlformats.org/officeDocument/2006/relationships/hyperlink" Target="https://www.ncbi.nlm.nih.gov/pubmed/?term=Mourya%20DT%5bAuthor%5d&amp;cauthor=true&amp;cauthor_uid=29512599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en.wikipedia.org/wiki/Hepacivirus" TargetMode="External"/><Relationship Id="rId7" Type="http://schemas.openxmlformats.org/officeDocument/2006/relationships/image" Target="../media/image2.jpeg"/><Relationship Id="rId2" Type="http://schemas.openxmlformats.org/officeDocument/2006/relationships/hyperlink" Target="https://en.wikipedia.org/wiki/Positive-sense_ssRNA_viru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estivirus" TargetMode="External"/><Relationship Id="rId5" Type="http://schemas.openxmlformats.org/officeDocument/2006/relationships/hyperlink" Target="https://en.wikipedia.org/wiki/Pegivirus" TargetMode="External"/><Relationship Id="rId4" Type="http://schemas.openxmlformats.org/officeDocument/2006/relationships/hyperlink" Target="https://en.wikipedia.org/wiki/Flavivirus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cda.gov/eid-%20vol1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8534400" cy="21336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Emerging and Re-emerging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Arbovirus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Infection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and Regional aspect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581400"/>
            <a:ext cx="6400800" cy="23622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Prof. </a:t>
            </a:r>
            <a:r>
              <a:rPr lang="en-US" sz="2400" b="1" dirty="0" err="1">
                <a:solidFill>
                  <a:schemeClr val="tx1"/>
                </a:solidFill>
              </a:rPr>
              <a:t>Quazi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Tarikul</a:t>
            </a:r>
            <a:r>
              <a:rPr lang="en-US" sz="2400" b="1" dirty="0">
                <a:solidFill>
                  <a:schemeClr val="tx1"/>
                </a:solidFill>
              </a:rPr>
              <a:t> Islam </a:t>
            </a:r>
          </a:p>
          <a:p>
            <a:r>
              <a:rPr lang="en-US" sz="2400" dirty="0">
                <a:solidFill>
                  <a:schemeClr val="tx1"/>
                </a:solidFill>
              </a:rPr>
              <a:t>Professor and Head of Medicine</a:t>
            </a:r>
          </a:p>
          <a:p>
            <a:r>
              <a:rPr lang="en-US" sz="2400" dirty="0">
                <a:solidFill>
                  <a:schemeClr val="tx1"/>
                </a:solidFill>
              </a:rPr>
              <a:t> Popular Medical College, Dhaka</a:t>
            </a:r>
          </a:p>
          <a:p>
            <a:r>
              <a:rPr lang="en-US" sz="2400" dirty="0">
                <a:solidFill>
                  <a:schemeClr val="tx1"/>
                </a:solidFill>
              </a:rPr>
              <a:t>BANGLADESH</a:t>
            </a:r>
          </a:p>
          <a:p>
            <a:r>
              <a:rPr lang="en-US" sz="2400" dirty="0">
                <a:solidFill>
                  <a:srgbClr val="00B0F0"/>
                </a:solidFill>
              </a:rPr>
              <a:t>p</a:t>
            </a:r>
            <a:r>
              <a:rPr lang="en-US" sz="2400" dirty="0" smtClean="0">
                <a:solidFill>
                  <a:srgbClr val="00B0F0"/>
                </a:solidFill>
              </a:rPr>
              <a:t>rof.tarik@gmail.com</a:t>
            </a:r>
            <a:endParaRPr lang="en-US" sz="2400" dirty="0">
              <a:solidFill>
                <a:srgbClr val="00B0F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385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719" y="907704"/>
            <a:ext cx="9145110" cy="59502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C3182B-0BDF-4E2B-ABB9-97A2B62F11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2862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4572000" cy="1143000"/>
          </a:xfrm>
        </p:spPr>
        <p:txBody>
          <a:bodyPr/>
          <a:lstStyle/>
          <a:p>
            <a:r>
              <a:rPr lang="en-US" b="1" dirty="0" err="1"/>
              <a:t>Arboviruses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3000" b="1" i="1" dirty="0" err="1"/>
              <a:t>Flaviviruses</a:t>
            </a:r>
            <a:r>
              <a:rPr lang="en-US" sz="3000" b="1" dirty="0"/>
              <a:t> are transmitted by Mosquitos   </a:t>
            </a:r>
          </a:p>
          <a:p>
            <a:pPr marL="0" indent="0">
              <a:buNone/>
            </a:pPr>
            <a:r>
              <a:rPr lang="en-US" sz="3000" dirty="0">
                <a:hlinkClick r:id="rId2"/>
              </a:rPr>
              <a:t>Yellow Fever</a:t>
            </a:r>
            <a:r>
              <a:rPr lang="en-US" sz="3000" dirty="0"/>
              <a:t>, </a:t>
            </a:r>
            <a:r>
              <a:rPr lang="en-US" sz="3000" dirty="0">
                <a:hlinkClick r:id="rId3"/>
              </a:rPr>
              <a:t>Dengue Fever</a:t>
            </a:r>
            <a:r>
              <a:rPr lang="en-US" sz="3000" dirty="0"/>
              <a:t>, </a:t>
            </a:r>
            <a:r>
              <a:rPr lang="en-US" sz="3000" dirty="0">
                <a:hlinkClick r:id="rId4"/>
              </a:rPr>
              <a:t>Japanese encephalitis</a:t>
            </a:r>
            <a:r>
              <a:rPr lang="en-US" sz="3000" dirty="0"/>
              <a:t>, </a:t>
            </a:r>
            <a:r>
              <a:rPr lang="en-US" sz="3000" dirty="0">
                <a:hlinkClick r:id="rId5"/>
              </a:rPr>
              <a:t>West Nile viruses</a:t>
            </a:r>
            <a:r>
              <a:rPr lang="en-US" sz="3000" dirty="0"/>
              <a:t>, and </a:t>
            </a:r>
            <a:r>
              <a:rPr lang="en-US" sz="3000" dirty="0">
                <a:hlinkClick r:id="rId6"/>
              </a:rPr>
              <a:t>Zika virus</a:t>
            </a:r>
            <a:r>
              <a:rPr lang="en-US" sz="3000" dirty="0"/>
              <a:t> </a:t>
            </a:r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b="1" i="1" dirty="0" err="1"/>
              <a:t>Flaviviruses</a:t>
            </a:r>
            <a:r>
              <a:rPr lang="en-US" sz="3000" b="1" dirty="0"/>
              <a:t> are transmitted by ticks </a:t>
            </a:r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>
                <a:hlinkClick r:id="rId7"/>
              </a:rPr>
              <a:t>Tick-borne Encephalitis (TBE)</a:t>
            </a:r>
            <a:r>
              <a:rPr lang="en-US" sz="3000" dirty="0"/>
              <a:t>, </a:t>
            </a:r>
            <a:r>
              <a:rPr lang="en-US" sz="3000" dirty="0" err="1">
                <a:hlinkClick r:id="rId8"/>
              </a:rPr>
              <a:t>Kyasanur</a:t>
            </a:r>
            <a:r>
              <a:rPr lang="en-US" sz="3000" dirty="0">
                <a:hlinkClick r:id="rId8"/>
              </a:rPr>
              <a:t> Forest Disease (KFD)</a:t>
            </a:r>
            <a:r>
              <a:rPr lang="en-US" sz="3000" dirty="0"/>
              <a:t> and </a:t>
            </a:r>
            <a:r>
              <a:rPr lang="en-US" sz="3000" dirty="0" err="1">
                <a:hlinkClick r:id="rId9"/>
              </a:rPr>
              <a:t>Alkhurma</a:t>
            </a:r>
            <a:r>
              <a:rPr lang="en-US" sz="3000" dirty="0">
                <a:hlinkClick r:id="rId9"/>
              </a:rPr>
              <a:t> disease</a:t>
            </a:r>
            <a:r>
              <a:rPr lang="en-US" sz="3000" dirty="0"/>
              <a:t>, and </a:t>
            </a:r>
            <a:r>
              <a:rPr lang="en-US" sz="3000" dirty="0">
                <a:hlinkClick r:id="rId10"/>
              </a:rPr>
              <a:t>Omsk hemorrhagic fever</a:t>
            </a:r>
            <a:endParaRPr lang="en-US" sz="3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65972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4648200" cy="1630362"/>
          </a:xfrm>
        </p:spPr>
        <p:txBody>
          <a:bodyPr/>
          <a:lstStyle/>
          <a:p>
            <a:r>
              <a:rPr lang="en-US" b="1" dirty="0" err="1"/>
              <a:t>Arboviruses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>
              <a:solidFill>
                <a:srgbClr val="CC00CC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CC00CC"/>
              </a:solidFill>
            </a:endParaRPr>
          </a:p>
          <a:p>
            <a:pPr marL="0" indent="0" algn="ctr">
              <a:buNone/>
            </a:pPr>
            <a:r>
              <a:rPr lang="en-US" b="1" dirty="0" err="1">
                <a:solidFill>
                  <a:srgbClr val="FF0000"/>
                </a:solidFill>
              </a:rPr>
              <a:t>Chikungunya</a:t>
            </a:r>
            <a:r>
              <a:rPr lang="en-US" b="1" dirty="0">
                <a:solidFill>
                  <a:srgbClr val="FF0000"/>
                </a:solidFill>
              </a:rPr>
              <a:t> fever </a:t>
            </a:r>
            <a:r>
              <a:rPr lang="en-US" b="1" dirty="0"/>
              <a:t>– </a:t>
            </a:r>
            <a:r>
              <a:rPr lang="en-US" b="1" dirty="0" err="1"/>
              <a:t>Alphavirus</a:t>
            </a:r>
            <a:r>
              <a:rPr lang="en-US" b="1" dirty="0"/>
              <a:t> (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Togaviridae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marL="0" indent="0" algn="ctr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73615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45720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origin</a:t>
            </a:r>
            <a:r>
              <a:rPr lang="en-US" dirty="0"/>
              <a:t> of these viruses- </a:t>
            </a:r>
            <a:r>
              <a:rPr lang="en-US" b="1" i="1" dirty="0"/>
              <a:t>9400 to 14,000 years ago</a:t>
            </a:r>
            <a:r>
              <a:rPr lang="en-US" dirty="0"/>
              <a:t> </a:t>
            </a:r>
          </a:p>
          <a:p>
            <a:r>
              <a:rPr lang="en-US" dirty="0"/>
              <a:t>World </a:t>
            </a:r>
            <a:r>
              <a:rPr lang="en-US" b="1" i="1" dirty="0"/>
              <a:t>dengue</a:t>
            </a:r>
            <a:r>
              <a:rPr lang="en-US" dirty="0"/>
              <a:t> strains (Old World and New )- </a:t>
            </a:r>
            <a:r>
              <a:rPr lang="en-US" b="1" i="1" dirty="0"/>
              <a:t>150 and 450 years ago</a:t>
            </a:r>
          </a:p>
          <a:p>
            <a:r>
              <a:rPr lang="en-US" b="1" i="1" dirty="0"/>
              <a:t>tick borne encephalitis </a:t>
            </a:r>
            <a:r>
              <a:rPr lang="en-US" dirty="0"/>
              <a:t>strains diverged about </a:t>
            </a:r>
            <a:r>
              <a:rPr lang="en-US" b="1" i="1" dirty="0"/>
              <a:t>1087 </a:t>
            </a:r>
            <a:r>
              <a:rPr lang="en-US" dirty="0"/>
              <a:t>years ago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85877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87450"/>
            <a:ext cx="8534400" cy="4938713"/>
          </a:xfrm>
        </p:spPr>
        <p:txBody>
          <a:bodyPr/>
          <a:lstStyle/>
          <a:p>
            <a:endParaRPr lang="en-US" b="1" dirty="0"/>
          </a:p>
          <a:p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 err="1"/>
              <a:t>Kunjin</a:t>
            </a:r>
            <a:r>
              <a:rPr lang="en-US" b="1" dirty="0"/>
              <a:t> virus </a:t>
            </a:r>
            <a:r>
              <a:rPr lang="en-US" dirty="0"/>
              <a:t>from West Nile virus -277 years ago </a:t>
            </a:r>
          </a:p>
          <a:p>
            <a:r>
              <a:rPr lang="en-US" dirty="0"/>
              <a:t>The </a:t>
            </a:r>
            <a:r>
              <a:rPr lang="en-US" b="1" i="1" dirty="0"/>
              <a:t>Japanese encephalitis</a:t>
            </a:r>
            <a:r>
              <a:rPr lang="en-US" dirty="0"/>
              <a:t> </a:t>
            </a:r>
            <a:r>
              <a:rPr lang="en-US" b="1" i="1" dirty="0"/>
              <a:t>in Africa 2000–3000 years ago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66564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5943600" cy="1143000"/>
          </a:xfrm>
        </p:spPr>
        <p:txBody>
          <a:bodyPr/>
          <a:lstStyle/>
          <a:p>
            <a:r>
              <a:rPr lang="en-US" b="1" dirty="0"/>
              <a:t>Clinical triad of </a:t>
            </a:r>
            <a:r>
              <a:rPr lang="en-US" b="1" dirty="0" err="1"/>
              <a:t>flavivirus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382000" cy="4602163"/>
          </a:xfrm>
        </p:spPr>
        <p:txBody>
          <a:bodyPr>
            <a:normAutofit/>
          </a:bodyPr>
          <a:lstStyle/>
          <a:p>
            <a:r>
              <a:rPr lang="en-US" sz="2800" dirty="0"/>
              <a:t>Many are spreading to new geographical areas and causing increased numbers of infections </a:t>
            </a:r>
          </a:p>
          <a:p>
            <a:r>
              <a:rPr lang="en-US" sz="2800" dirty="0"/>
              <a:t>Traditionally, three clinical syndromes are recognized: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fever-arthralgia-rash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viral </a:t>
            </a:r>
            <a:r>
              <a:rPr lang="en-US" sz="2800" dirty="0" err="1"/>
              <a:t>haemorrhagic</a:t>
            </a:r>
            <a:r>
              <a:rPr lang="en-US" sz="2800" dirty="0"/>
              <a:t> fever and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neurological disease </a:t>
            </a:r>
          </a:p>
          <a:p>
            <a:pPr marL="0" indent="0">
              <a:buNone/>
            </a:pPr>
            <a:r>
              <a:rPr lang="en-US" sz="3000" b="1" dirty="0"/>
              <a:t>Though for some flaviviruses the disease pattern is changing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91202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However, </a:t>
            </a:r>
            <a:r>
              <a:rPr lang="en-US" b="1" dirty="0">
                <a:solidFill>
                  <a:srgbClr val="FF0000"/>
                </a:solidFill>
              </a:rPr>
              <a:t>Chikungunya</a:t>
            </a:r>
            <a:r>
              <a:rPr lang="en-US" b="1" dirty="0"/>
              <a:t>, </a:t>
            </a:r>
            <a:r>
              <a:rPr lang="en-US" b="1" dirty="0">
                <a:solidFill>
                  <a:srgbClr val="FF0000"/>
                </a:solidFill>
              </a:rPr>
              <a:t>dengue</a:t>
            </a:r>
            <a:r>
              <a:rPr lang="en-US" b="1" dirty="0"/>
              <a:t> and </a:t>
            </a:r>
            <a:r>
              <a:rPr lang="en-US" b="1" dirty="0">
                <a:solidFill>
                  <a:srgbClr val="FF0000"/>
                </a:solidFill>
              </a:rPr>
              <a:t>Zika</a:t>
            </a:r>
            <a:r>
              <a:rPr lang="en-US" b="1" dirty="0"/>
              <a:t> exist predominantly in a human-mosquito cycle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viruses grow very well in the human body and therefore allow the re-infection of mosquitoes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08795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1"/>
            <a:ext cx="5697034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05200"/>
            <a:ext cx="4314825" cy="312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10400" y="1066800"/>
            <a:ext cx="1876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Bird-mosquito cycle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4648200"/>
            <a:ext cx="1876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Human-mosquito cycle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819400" y="4876801"/>
            <a:ext cx="685800" cy="189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6043612" y="1219200"/>
            <a:ext cx="738188" cy="1707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934F7DA-B7D9-4CCF-8DDD-D9A4DBF6DC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619999" y="44450"/>
            <a:ext cx="1502391" cy="9014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2643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4267200"/>
          </a:xfrm>
        </p:spPr>
        <p:txBody>
          <a:bodyPr>
            <a:normAutofit fontScale="90000"/>
          </a:bodyPr>
          <a:lstStyle/>
          <a:p>
            <a:r>
              <a:rPr lang="en-US" sz="7300" b="1" dirty="0"/>
              <a:t>BANGLADESH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5300" b="1" dirty="0"/>
              <a:t>Dengue </a:t>
            </a:r>
            <a:br>
              <a:rPr lang="en-US" sz="5300" b="1" dirty="0"/>
            </a:br>
            <a:r>
              <a:rPr lang="en-US" sz="5300" b="1" dirty="0" err="1"/>
              <a:t>Zika</a:t>
            </a:r>
            <a:r>
              <a:rPr lang="en-US" sz="5300" b="1" dirty="0"/>
              <a:t/>
            </a:r>
            <a:br>
              <a:rPr lang="en-US" sz="5300" b="1" dirty="0"/>
            </a:br>
            <a:r>
              <a:rPr lang="en-US" sz="5300" b="1" dirty="0"/>
              <a:t> </a:t>
            </a:r>
            <a:r>
              <a:rPr lang="en-US" sz="5300" b="1" dirty="0" err="1"/>
              <a:t>Chikungunya</a:t>
            </a:r>
            <a:endParaRPr lang="en-US" sz="53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78580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/>
              <a:t>DENGUE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8770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63246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Arthropod borne viral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4830763"/>
          </a:xfrm>
        </p:spPr>
        <p:txBody>
          <a:bodyPr/>
          <a:lstStyle/>
          <a:p>
            <a:pPr>
              <a:buNone/>
            </a:pPr>
            <a:r>
              <a:rPr lang="en-US" b="1" dirty="0"/>
              <a:t>    </a:t>
            </a:r>
          </a:p>
          <a:p>
            <a:pPr>
              <a:buNone/>
            </a:pPr>
            <a:r>
              <a:rPr lang="en-US" sz="2800" b="1" dirty="0"/>
              <a:t>    Arboviral</a:t>
            </a:r>
            <a:r>
              <a:rPr lang="en-US" sz="2800" dirty="0"/>
              <a:t> disease is a general term used to describe </a:t>
            </a:r>
            <a:r>
              <a:rPr lang="en-US" sz="2800" b="1" dirty="0"/>
              <a:t>infections</a:t>
            </a:r>
            <a:r>
              <a:rPr lang="en-US" sz="2800" dirty="0"/>
              <a:t> caused by a group of viruses spread to people by the bite of </a:t>
            </a:r>
            <a:r>
              <a:rPr lang="en-US" sz="2800" b="1" dirty="0"/>
              <a:t>infected</a:t>
            </a:r>
            <a:r>
              <a:rPr lang="en-US" sz="2800" dirty="0"/>
              <a:t> arthropods (insects) such as mosquitoes and ticks</a:t>
            </a:r>
          </a:p>
          <a:p>
            <a:pPr>
              <a:buNone/>
            </a:pPr>
            <a:r>
              <a:rPr lang="en-US" sz="2800" dirty="0"/>
              <a:t> </a:t>
            </a:r>
          </a:p>
          <a:p>
            <a:pPr>
              <a:buNone/>
            </a:pPr>
            <a:r>
              <a:rPr lang="en-US" sz="2800" dirty="0"/>
              <a:t>    These </a:t>
            </a:r>
            <a:r>
              <a:rPr lang="en-US" sz="2800" b="1" dirty="0"/>
              <a:t>infections</a:t>
            </a:r>
            <a:r>
              <a:rPr lang="en-US" sz="2800" dirty="0"/>
              <a:t> usually occur during warm weather months, when mosquitoes and ticks are active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609600"/>
            <a:ext cx="8132591" cy="5821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8267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61722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Dengue and dengue </a:t>
            </a:r>
            <a:br>
              <a:rPr lang="en-US" b="1" dirty="0"/>
            </a:br>
            <a:r>
              <a:rPr lang="en-US" b="1" dirty="0" err="1"/>
              <a:t>haemorrhagic</a:t>
            </a:r>
            <a:r>
              <a:rPr lang="en-US" b="1" dirty="0"/>
              <a:t> fevers: global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67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Dengue and DHF is endemic in </a:t>
            </a:r>
            <a:r>
              <a:rPr lang="en-US" dirty="0">
                <a:solidFill>
                  <a:srgbClr val="FF0000"/>
                </a:solidFill>
              </a:rPr>
              <a:t>more than 128 countries</a:t>
            </a:r>
            <a:r>
              <a:rPr lang="en-US" dirty="0"/>
              <a:t> in the WHO regions of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/>
              <a:t>    Africa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/>
              <a:t>    Americas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/>
              <a:t>    Eastern Mediterranean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/>
              <a:t>    South-East Asia and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/>
              <a:t>    Western Pacific 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South-East Asia and Western Pacific regions </a:t>
            </a:r>
            <a:r>
              <a:rPr lang="en-US" dirty="0"/>
              <a:t>are the most seriously affected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6735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6324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Dengue and dengue </a:t>
            </a:r>
            <a:br>
              <a:rPr lang="en-US" b="1" dirty="0"/>
            </a:br>
            <a:r>
              <a:rPr lang="en-US" b="1" dirty="0" err="1"/>
              <a:t>haemorrhagic</a:t>
            </a:r>
            <a:r>
              <a:rPr lang="en-US" b="1" dirty="0"/>
              <a:t> fevers: global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</a:t>
            </a:r>
            <a:r>
              <a:rPr lang="en-US" dirty="0">
                <a:solidFill>
                  <a:srgbClr val="FF0000"/>
                </a:solidFill>
              </a:rPr>
              <a:t>3.9 billion </a:t>
            </a:r>
            <a:r>
              <a:rPr lang="en-US" dirty="0"/>
              <a:t>people – half of the world's population in tropical and subtropical countries are </a:t>
            </a:r>
            <a:r>
              <a:rPr lang="en-US" dirty="0">
                <a:solidFill>
                  <a:srgbClr val="FF0000"/>
                </a:solidFill>
              </a:rPr>
              <a:t>at risk</a:t>
            </a:r>
          </a:p>
          <a:p>
            <a:r>
              <a:rPr lang="en-US" dirty="0"/>
              <a:t>An estimated </a:t>
            </a:r>
            <a:r>
              <a:rPr lang="en-US" dirty="0">
                <a:solidFill>
                  <a:srgbClr val="FF0000"/>
                </a:solidFill>
              </a:rPr>
              <a:t>50 million </a:t>
            </a:r>
            <a:r>
              <a:rPr lang="en-US" dirty="0"/>
              <a:t>dengue infections occur worldwide annually</a:t>
            </a:r>
          </a:p>
          <a:p>
            <a:r>
              <a:rPr lang="en-US" dirty="0"/>
              <a:t>An estimated </a:t>
            </a:r>
            <a:r>
              <a:rPr lang="en-US" dirty="0">
                <a:solidFill>
                  <a:srgbClr val="FF0000"/>
                </a:solidFill>
              </a:rPr>
              <a:t>500 000 people with DHF require hospitalization</a:t>
            </a:r>
            <a:r>
              <a:rPr lang="en-US" dirty="0"/>
              <a:t> each year and about </a:t>
            </a:r>
            <a:r>
              <a:rPr lang="en-US" dirty="0">
                <a:solidFill>
                  <a:srgbClr val="FF0000"/>
                </a:solidFill>
              </a:rPr>
              <a:t>2.5% </a:t>
            </a:r>
            <a:r>
              <a:rPr lang="en-US" dirty="0"/>
              <a:t>of those affected die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8208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274638"/>
            <a:ext cx="5943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800" b="1" dirty="0"/>
              <a:t>Dengue and dengue hemorrhagic fever: Key facts</a:t>
            </a:r>
          </a:p>
        </p:txBody>
      </p:sp>
      <p:sp>
        <p:nvSpPr>
          <p:cNvPr id="32771" name="Content Placeholder 1"/>
          <p:cNvSpPr>
            <a:spLocks noGrp="1"/>
          </p:cNvSpPr>
          <p:nvPr>
            <p:ph idx="1"/>
          </p:nvPr>
        </p:nvSpPr>
        <p:spPr>
          <a:xfrm>
            <a:off x="203548" y="1341437"/>
            <a:ext cx="8915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Epidemics of dengue are increasing in frequency. </a:t>
            </a:r>
            <a:r>
              <a:rPr lang="en-US" sz="2800" b="1" i="1" dirty="0"/>
              <a:t>Aedes (</a:t>
            </a:r>
            <a:r>
              <a:rPr lang="en-US" sz="2800" b="1" i="1" dirty="0" err="1"/>
              <a:t>Stegomyia</a:t>
            </a:r>
            <a:r>
              <a:rPr lang="en-US" sz="2800" b="1" i="1" dirty="0"/>
              <a:t>) aegypti </a:t>
            </a:r>
            <a:r>
              <a:rPr lang="en-US" sz="2800" dirty="0"/>
              <a:t>is the primary epidemic vector</a:t>
            </a:r>
          </a:p>
          <a:p>
            <a:endParaRPr lang="en-US" sz="2800" dirty="0"/>
          </a:p>
          <a:p>
            <a:r>
              <a:rPr lang="en-US" sz="2800" dirty="0"/>
              <a:t>It is primarily an urban disease, but dengue and DHF are now spreading to rural areas worldwide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21690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74638"/>
            <a:ext cx="66294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800" b="1" dirty="0"/>
              <a:t>Climate change and its impact on dengue disease burden</a:t>
            </a:r>
          </a:p>
        </p:txBody>
      </p:sp>
      <p:sp>
        <p:nvSpPr>
          <p:cNvPr id="54275" name="Content Placeholder 1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>
            <a:noAutofit/>
          </a:bodyPr>
          <a:lstStyle/>
          <a:p>
            <a:endParaRPr lang="en-US" sz="2800" b="1" dirty="0"/>
          </a:p>
          <a:p>
            <a:r>
              <a:rPr lang="en-US" sz="2800" b="1" dirty="0"/>
              <a:t>Global warming - </a:t>
            </a:r>
            <a:r>
              <a:rPr lang="en-US" sz="2800" dirty="0"/>
              <a:t>A 2.0 °C–4.5 °C rise in average global temperatures by the year 2100</a:t>
            </a:r>
          </a:p>
          <a:p>
            <a:r>
              <a:rPr lang="en-US" sz="2800" dirty="0"/>
              <a:t>With a 2 °C increase in temperature the </a:t>
            </a:r>
            <a:r>
              <a:rPr lang="en-US" sz="2800" b="1" dirty="0"/>
              <a:t>incubation period of DENV will be shortened</a:t>
            </a:r>
            <a:r>
              <a:rPr lang="en-US" sz="2800" dirty="0"/>
              <a:t> </a:t>
            </a:r>
          </a:p>
          <a:p>
            <a:r>
              <a:rPr lang="en-US" sz="2800" b="1" dirty="0"/>
              <a:t>Mosquitoes will bite more frequently </a:t>
            </a:r>
            <a:r>
              <a:rPr lang="en-US" sz="2800" dirty="0"/>
              <a:t>because of dehydration</a:t>
            </a:r>
          </a:p>
        </p:txBody>
      </p:sp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50116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In Bangladesh </a:t>
            </a:r>
            <a:r>
              <a:rPr lang="en-US" b="1" dirty="0"/>
              <a:t>first diagnosed case of Dengue</a:t>
            </a:r>
            <a:r>
              <a:rPr lang="en-US" dirty="0"/>
              <a:t> was in </a:t>
            </a:r>
            <a:r>
              <a:rPr lang="en-US" b="1" dirty="0"/>
              <a:t>1999</a:t>
            </a:r>
            <a:r>
              <a:rPr lang="en-US" dirty="0"/>
              <a:t> </a:t>
            </a:r>
          </a:p>
          <a:p>
            <a:r>
              <a:rPr lang="en-US" dirty="0"/>
              <a:t>It </a:t>
            </a:r>
            <a:r>
              <a:rPr lang="en-US" b="1" dirty="0"/>
              <a:t>re-emerged</a:t>
            </a:r>
            <a:r>
              <a:rPr lang="en-US" dirty="0"/>
              <a:t> in Bangladesh </a:t>
            </a:r>
            <a:r>
              <a:rPr lang="en-US" b="1" dirty="0"/>
              <a:t>in 2000 </a:t>
            </a:r>
            <a:r>
              <a:rPr lang="en-US" dirty="0"/>
              <a:t>after an earlier outbreak as </a:t>
            </a:r>
            <a:r>
              <a:rPr lang="en-US" b="1" dirty="0"/>
              <a:t>Dhaka Fever </a:t>
            </a:r>
            <a:r>
              <a:rPr lang="en-US" dirty="0"/>
              <a:t>in </a:t>
            </a:r>
            <a:r>
              <a:rPr lang="en-US" b="1" dirty="0"/>
              <a:t>1960s</a:t>
            </a:r>
            <a:r>
              <a:rPr lang="en-US" dirty="0"/>
              <a:t> </a:t>
            </a:r>
          </a:p>
          <a:p>
            <a:r>
              <a:rPr lang="en-US" dirty="0"/>
              <a:t>According to the CDC, DGHS, in Dhaka city the total number of cases up to September </a:t>
            </a:r>
            <a:r>
              <a:rPr lang="en-US" b="1" dirty="0"/>
              <a:t>2018 is 6640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9713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152400" y="1295400"/>
          <a:ext cx="8763000" cy="5410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00" y="274638"/>
            <a:ext cx="57912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Dengue Cases and Death- 2000 to September 2018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9530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EF5FF3-993F-47BB-9809-6C78BF1B9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619999" y="44450"/>
            <a:ext cx="1502391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Updates on National </a:t>
            </a:r>
            <a:br>
              <a:rPr lang="en-US" sz="3600" b="1" dirty="0"/>
            </a:br>
            <a:r>
              <a:rPr lang="en-US" sz="3600" b="1" dirty="0"/>
              <a:t>Guidelines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35124"/>
            <a:ext cx="359633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04" y="1676400"/>
            <a:ext cx="3363296" cy="448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1C32A7D-52AA-4181-A041-688FBE2D5B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467599" y="44450"/>
            <a:ext cx="1654791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32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400" dirty="0"/>
              <a:t>                 </a:t>
            </a:r>
          </a:p>
          <a:p>
            <a:pPr>
              <a:buNone/>
            </a:pPr>
            <a:endParaRPr lang="en-US" sz="4400" dirty="0"/>
          </a:p>
          <a:p>
            <a:pPr>
              <a:buNone/>
            </a:pPr>
            <a:r>
              <a:rPr lang="en-US" sz="4400" dirty="0"/>
              <a:t>                     </a:t>
            </a:r>
            <a:r>
              <a:rPr lang="en-US" sz="4800" b="1" dirty="0"/>
              <a:t>Regional</a:t>
            </a:r>
            <a:endParaRPr lang="en-US" sz="44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10932C-A0B2-4647-8318-6C438D5351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F4963F7A-B452-43AC-A11D-4F2AB84DC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user\Desktop\flavivirus\DOC Flavi\map_3-03-small Deng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1581"/>
            <a:ext cx="8229600" cy="54317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1F57A6-8B36-4933-AAB2-311833D19B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-11821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666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76264"/>
            <a:ext cx="6324600" cy="841374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Arthopod</a:t>
            </a:r>
            <a:r>
              <a:rPr lang="en-US" sz="3600" b="1" dirty="0"/>
              <a:t> borne viral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449763"/>
          </a:xfrm>
        </p:spPr>
        <p:txBody>
          <a:bodyPr/>
          <a:lstStyle/>
          <a:p>
            <a:pPr>
              <a:buNone/>
            </a:pPr>
            <a:r>
              <a:rPr lang="en-US" b="1" dirty="0"/>
              <a:t>    </a:t>
            </a:r>
          </a:p>
          <a:p>
            <a:pPr>
              <a:buNone/>
            </a:pPr>
            <a:r>
              <a:rPr lang="en-US" b="1" dirty="0"/>
              <a:t>    </a:t>
            </a:r>
            <a:r>
              <a:rPr lang="en-US" sz="3000" b="1" dirty="0"/>
              <a:t>Arthropods</a:t>
            </a:r>
            <a:r>
              <a:rPr lang="en-US" sz="3000" dirty="0"/>
              <a:t> form a major group of pathogen vectors with </a:t>
            </a:r>
            <a:r>
              <a:rPr lang="en-US" sz="3000" b="1" dirty="0"/>
              <a:t>mosquitoes</a:t>
            </a:r>
            <a:r>
              <a:rPr lang="en-US" sz="3000" dirty="0"/>
              <a:t>, flies, sand flies, lice, fleas, ticks, and mites transmitting a huge number of pathogens</a:t>
            </a:r>
          </a:p>
          <a:p>
            <a:pPr>
              <a:buNone/>
            </a:pPr>
            <a:r>
              <a:rPr lang="en-US" sz="3000" dirty="0"/>
              <a:t>    Many such vectors are </a:t>
            </a:r>
            <a:r>
              <a:rPr lang="en-US" sz="3000" dirty="0" err="1"/>
              <a:t>haematophagous</a:t>
            </a:r>
            <a:r>
              <a:rPr lang="en-US" sz="3000" dirty="0"/>
              <a:t>, which feed on blood at some or all stages of their lives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8610600" cy="6218767"/>
          </a:xfrm>
        </p:spPr>
      </p:pic>
      <p:sp>
        <p:nvSpPr>
          <p:cNvPr id="6" name="Rounded Rectangle 5"/>
          <p:cNvSpPr/>
          <p:nvPr/>
        </p:nvSpPr>
        <p:spPr>
          <a:xfrm>
            <a:off x="304800" y="3200400"/>
            <a:ext cx="8546123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6A032BE-802F-44C9-AD99-2B93CBA02A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545473" y="44450"/>
            <a:ext cx="1576917" cy="9461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9178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5CD75A-BB8E-4034-A7A4-68C5A347B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DA6117-59AF-4915-94F4-1BA5C30D431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8346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86400"/>
            <a:ext cx="8229600" cy="1173162"/>
          </a:xfrm>
        </p:spPr>
        <p:txBody>
          <a:bodyPr>
            <a:normAutofit/>
          </a:bodyPr>
          <a:lstStyle/>
          <a:p>
            <a:pPr algn="l"/>
            <a:r>
              <a:rPr lang="en-US" sz="1800" i="1" dirty="0" err="1"/>
              <a:t>Struchiner</a:t>
            </a:r>
            <a:r>
              <a:rPr lang="en-US" sz="1800" i="1" dirty="0"/>
              <a:t> CJ, </a:t>
            </a:r>
            <a:r>
              <a:rPr lang="en-US" sz="1800" i="1" dirty="0" err="1"/>
              <a:t>Rocklöv</a:t>
            </a:r>
            <a:r>
              <a:rPr lang="en-US" sz="1800" i="1" dirty="0"/>
              <a:t> J, Wilder-Smith A, et al. Increasing Dengue Incidence in</a:t>
            </a:r>
            <a:br>
              <a:rPr lang="en-US" sz="1800" i="1" dirty="0"/>
            </a:br>
            <a:r>
              <a:rPr lang="en-US" sz="1800" i="1" dirty="0">
                <a:solidFill>
                  <a:srgbClr val="FF0000"/>
                </a:solidFill>
              </a:rPr>
              <a:t>Singapore </a:t>
            </a:r>
            <a:r>
              <a:rPr lang="en-US" sz="1800" i="1" dirty="0"/>
              <a:t>over the Past 40 Years: Population Growth, Climate and Mobility. </a:t>
            </a:r>
            <a:r>
              <a:rPr lang="en-US" sz="1800" i="1" dirty="0" err="1"/>
              <a:t>PLoS</a:t>
            </a:r>
            <a:r>
              <a:rPr lang="en-US" sz="1800" i="1" dirty="0"/>
              <a:t> ONE 2015;10(8):e0136286. 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97148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6406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62F3BE-5314-4FF3-9E4E-D806F47B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74638"/>
            <a:ext cx="45720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099535-3F2B-47D4-8200-03E3D9F36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768EC27-B3C4-4AED-85EC-F5DFFC0599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6664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88C02B-C2A3-48DF-83A1-DF0AE054D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BE1E069-E9EB-4B16-8182-F03342D2DF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850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75B082-D4E2-4BA4-A143-3491BC3A0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A67D4A0-21E1-419F-83B0-DD81DF9D2D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1358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9525" y="1928813"/>
            <a:ext cx="91344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>
                <a:latin typeface="Comic Sans MS" pitchFamily="66" charset="0"/>
              </a:rPr>
              <a:t>    </a:t>
            </a: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Asymptomatic</a:t>
            </a:r>
            <a:r>
              <a:rPr lang="th-TH" sz="32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</a:t>
            </a:r>
            <a:r>
              <a:rPr lang="th-TH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    </a:t>
            </a:r>
            <a:r>
              <a:rPr lang="en-US">
                <a:solidFill>
                  <a:schemeClr val="tx2"/>
                </a:solidFill>
                <a:latin typeface="Comic Sans MS" pitchFamily="66" charset="0"/>
              </a:rPr>
              <a:t>    </a:t>
            </a:r>
            <a:r>
              <a:rPr lang="th-TH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       </a:t>
            </a: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Symptomatic</a:t>
            </a:r>
            <a:r>
              <a:rPr lang="th-TH" sz="32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            </a:t>
            </a:r>
          </a:p>
          <a:p>
            <a:pPr>
              <a:lnSpc>
                <a:spcPct val="90000"/>
              </a:lnSpc>
            </a:pPr>
            <a:endParaRPr lang="th-TH" sz="3200">
              <a:solidFill>
                <a:schemeClr val="tx2"/>
              </a:solidFill>
              <a:latin typeface="Comic Sans MS" pitchFamily="66" charset="0"/>
              <a:cs typeface="Cordia New" pitchFamily="34" charset="-34"/>
            </a:endParaRPr>
          </a:p>
          <a:p>
            <a:pPr>
              <a:lnSpc>
                <a:spcPct val="90000"/>
              </a:lnSpc>
            </a:pPr>
            <a:r>
              <a:rPr lang="th-TH" sz="32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                                      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  </a:t>
            </a:r>
            <a:r>
              <a:rPr lang="en-US" sz="3200">
                <a:solidFill>
                  <a:srgbClr val="FF0000"/>
                </a:solidFill>
                <a:latin typeface="Comic Sans MS" pitchFamily="66" charset="0"/>
              </a:rPr>
              <a:t>Viral syndrome</a:t>
            </a: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   </a:t>
            </a:r>
            <a:r>
              <a:rPr lang="en-US" sz="3200">
                <a:solidFill>
                  <a:srgbClr val="FF0000"/>
                </a:solidFill>
                <a:latin typeface="Comic Sans MS" pitchFamily="66" charset="0"/>
              </a:rPr>
              <a:t>Dengue fever</a:t>
            </a: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        </a:t>
            </a:r>
            <a:r>
              <a:rPr lang="en-US" sz="3200">
                <a:solidFill>
                  <a:srgbClr val="FF0000"/>
                </a:solidFill>
                <a:latin typeface="Comic Sans MS" pitchFamily="66" charset="0"/>
              </a:rPr>
              <a:t>DHF</a:t>
            </a:r>
          </a:p>
          <a:p>
            <a:pPr>
              <a:lnSpc>
                <a:spcPct val="90000"/>
              </a:lnSpc>
            </a:pPr>
            <a:endParaRPr lang="en-US">
              <a:solidFill>
                <a:schemeClr val="tx2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endParaRPr lang="en-US">
              <a:solidFill>
                <a:schemeClr val="tx2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endParaRPr lang="en-US">
              <a:solidFill>
                <a:schemeClr val="tx2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                                              </a:t>
            </a:r>
            <a:endParaRPr lang="th-TH" sz="3200">
              <a:solidFill>
                <a:schemeClr val="tx2"/>
              </a:solidFill>
              <a:latin typeface="Comic Sans MS" pitchFamily="66" charset="0"/>
              <a:cs typeface="Cordia New" pitchFamily="34" charset="-34"/>
            </a:endParaRPr>
          </a:p>
          <a:p>
            <a:pPr>
              <a:lnSpc>
                <a:spcPct val="90000"/>
              </a:lnSpc>
            </a:pPr>
            <a:r>
              <a:rPr lang="th-TH" sz="32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                                                </a:t>
            </a: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                    </a:t>
            </a:r>
            <a:r>
              <a:rPr lang="th-TH" sz="32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</a:t>
            </a: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    </a:t>
            </a:r>
            <a:r>
              <a:rPr lang="th-TH" sz="32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 </a:t>
            </a: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 </a:t>
            </a:r>
            <a:endParaRPr lang="th-TH" sz="3200">
              <a:solidFill>
                <a:schemeClr val="accent1"/>
              </a:solidFill>
              <a:latin typeface="Comic Sans MS" pitchFamily="66" charset="0"/>
              <a:cs typeface="Cordia New" pitchFamily="34" charset="-34"/>
            </a:endParaRPr>
          </a:p>
          <a:p>
            <a:pPr>
              <a:lnSpc>
                <a:spcPct val="90000"/>
              </a:lnSpc>
            </a:pPr>
            <a:r>
              <a:rPr lang="th-TH" sz="24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                                             </a:t>
            </a:r>
            <a:r>
              <a:rPr lang="en-US" sz="2400">
                <a:solidFill>
                  <a:schemeClr val="tx2"/>
                </a:solidFill>
                <a:latin typeface="Comic Sans MS" pitchFamily="66" charset="0"/>
              </a:rPr>
              <a:t>         </a:t>
            </a:r>
            <a:r>
              <a:rPr lang="th-TH" sz="24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</a:t>
            </a:r>
            <a:r>
              <a:rPr lang="en-US" sz="2400">
                <a:solidFill>
                  <a:schemeClr val="tx2"/>
                </a:solidFill>
                <a:latin typeface="Comic Sans MS" pitchFamily="66" charset="0"/>
              </a:rPr>
              <a:t>       </a:t>
            </a:r>
            <a:r>
              <a:rPr lang="th-TH" sz="32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33401" y="333375"/>
            <a:ext cx="64770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atin typeface="Comic Sans MS" pitchFamily="66" charset="0"/>
                <a:cs typeface="+mn-cs"/>
              </a:rPr>
              <a:t>Dengue</a:t>
            </a:r>
            <a:r>
              <a:rPr lang="en-US" sz="4000" b="1" dirty="0">
                <a:latin typeface="+mj-lt"/>
                <a:cs typeface="+mn-cs"/>
              </a:rPr>
              <a:t> virus infection</a:t>
            </a:r>
            <a:r>
              <a:rPr lang="th-TH" sz="4000" b="1" dirty="0">
                <a:latin typeface="+mj-lt"/>
                <a:cs typeface="+mn-cs"/>
              </a:rPr>
              <a:t> </a:t>
            </a: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1973263" y="1643063"/>
            <a:ext cx="519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6324600" y="4648200"/>
            <a:ext cx="2190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4572000" y="1211263"/>
            <a:ext cx="0" cy="43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7162800" y="24003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1979613" y="165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7162800" y="165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>
            <a:off x="1676400" y="2717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7467600" y="2717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>
            <a:off x="4570413" y="2717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1676400" y="2717800"/>
            <a:ext cx="5792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>
            <a:off x="8523288" y="4648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Line 15"/>
          <p:cNvSpPr>
            <a:spLocks noChangeShapeType="1"/>
          </p:cNvSpPr>
          <p:nvPr/>
        </p:nvSpPr>
        <p:spPr bwMode="auto">
          <a:xfrm>
            <a:off x="6324600" y="4648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Line 16"/>
          <p:cNvSpPr>
            <a:spLocks noChangeShapeType="1"/>
          </p:cNvSpPr>
          <p:nvPr/>
        </p:nvSpPr>
        <p:spPr bwMode="auto">
          <a:xfrm flipH="1">
            <a:off x="7467600" y="3733800"/>
            <a:ext cx="11113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6286500" y="4071938"/>
            <a:ext cx="2398713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>
                <a:solidFill>
                  <a:srgbClr val="0000FF"/>
                </a:solidFill>
                <a:latin typeface="Comic Sans MS" pitchFamily="66" charset="0"/>
              </a:rPr>
              <a:t>Plasma leakage</a:t>
            </a:r>
            <a:endParaRPr lang="th-TH" sz="2400">
              <a:solidFill>
                <a:srgbClr val="0000FF"/>
              </a:solidFill>
              <a:latin typeface="Comic Sans MS" pitchFamily="66" charset="0"/>
              <a:cs typeface="Cordia New" pitchFamily="34" charset="-34"/>
            </a:endParaRPr>
          </a:p>
        </p:txBody>
      </p:sp>
      <p:sp>
        <p:nvSpPr>
          <p:cNvPr id="52242" name="Text Box 19"/>
          <p:cNvSpPr txBox="1">
            <a:spLocks noChangeArrowheads="1"/>
          </p:cNvSpPr>
          <p:nvPr/>
        </p:nvSpPr>
        <p:spPr bwMode="auto">
          <a:xfrm>
            <a:off x="3970338" y="156210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endParaRPr lang="en-US">
              <a:solidFill>
                <a:srgbClr val="0000FF"/>
              </a:solidFill>
              <a:latin typeface="Angsana New" pitchFamily="18" charset="-34"/>
            </a:endParaRPr>
          </a:p>
        </p:txBody>
      </p:sp>
      <p:sp>
        <p:nvSpPr>
          <p:cNvPr id="52243" name="Text Box 20"/>
          <p:cNvSpPr txBox="1">
            <a:spLocks noChangeArrowheads="1"/>
          </p:cNvSpPr>
          <p:nvPr/>
        </p:nvSpPr>
        <p:spPr bwMode="auto">
          <a:xfrm>
            <a:off x="7620000" y="3540125"/>
            <a:ext cx="67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>
                <a:solidFill>
                  <a:srgbClr val="0000FF"/>
                </a:solidFill>
              </a:rPr>
              <a:t>100</a:t>
            </a:r>
          </a:p>
        </p:txBody>
      </p:sp>
      <p:sp>
        <p:nvSpPr>
          <p:cNvPr id="52244" name="Text Box 21"/>
          <p:cNvSpPr txBox="1">
            <a:spLocks noChangeArrowheads="1"/>
          </p:cNvSpPr>
          <p:nvPr/>
        </p:nvSpPr>
        <p:spPr bwMode="auto">
          <a:xfrm>
            <a:off x="4495800" y="3616325"/>
            <a:ext cx="67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>
                <a:solidFill>
                  <a:srgbClr val="0000FF"/>
                </a:solidFill>
              </a:rPr>
              <a:t>400</a:t>
            </a:r>
          </a:p>
        </p:txBody>
      </p:sp>
      <p:sp>
        <p:nvSpPr>
          <p:cNvPr id="52245" name="Text Box 22"/>
          <p:cNvSpPr txBox="1">
            <a:spLocks noChangeArrowheads="1"/>
          </p:cNvSpPr>
          <p:nvPr/>
        </p:nvSpPr>
        <p:spPr bwMode="auto">
          <a:xfrm>
            <a:off x="1600200" y="3616325"/>
            <a:ext cx="67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>
                <a:solidFill>
                  <a:srgbClr val="0000FF"/>
                </a:solidFill>
              </a:rPr>
              <a:t>500</a:t>
            </a:r>
          </a:p>
        </p:txBody>
      </p:sp>
      <p:sp>
        <p:nvSpPr>
          <p:cNvPr id="52246" name="Text Box 23"/>
          <p:cNvSpPr txBox="1">
            <a:spLocks noChangeArrowheads="1"/>
          </p:cNvSpPr>
          <p:nvPr/>
        </p:nvSpPr>
        <p:spPr bwMode="auto">
          <a:xfrm>
            <a:off x="7086600" y="2224088"/>
            <a:ext cx="922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>
                <a:solidFill>
                  <a:srgbClr val="0000FF"/>
                </a:solidFill>
              </a:rPr>
              <a:t>1,000</a:t>
            </a:r>
          </a:p>
        </p:txBody>
      </p:sp>
      <p:sp>
        <p:nvSpPr>
          <p:cNvPr id="52247" name="Text Box 24"/>
          <p:cNvSpPr txBox="1">
            <a:spLocks noChangeArrowheads="1"/>
          </p:cNvSpPr>
          <p:nvPr/>
        </p:nvSpPr>
        <p:spPr bwMode="auto">
          <a:xfrm>
            <a:off x="1447800" y="2300288"/>
            <a:ext cx="922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>
                <a:solidFill>
                  <a:srgbClr val="0000FF"/>
                </a:solidFill>
              </a:rPr>
              <a:t>9,000</a:t>
            </a:r>
          </a:p>
        </p:txBody>
      </p:sp>
      <p:sp>
        <p:nvSpPr>
          <p:cNvPr id="52248" name="Text Box 25"/>
          <p:cNvSpPr txBox="1">
            <a:spLocks noChangeArrowheads="1"/>
          </p:cNvSpPr>
          <p:nvPr/>
        </p:nvSpPr>
        <p:spPr bwMode="auto">
          <a:xfrm>
            <a:off x="8088313" y="5572125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3200"/>
              <a:t>1-2</a:t>
            </a:r>
          </a:p>
        </p:txBody>
      </p:sp>
      <p:sp>
        <p:nvSpPr>
          <p:cNvPr id="52249" name="Oval 26"/>
          <p:cNvSpPr>
            <a:spLocks noChangeArrowheads="1"/>
          </p:cNvSpPr>
          <p:nvPr/>
        </p:nvSpPr>
        <p:spPr bwMode="auto">
          <a:xfrm>
            <a:off x="7696200" y="5486400"/>
            <a:ext cx="1209675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50" name="Text Box 24"/>
          <p:cNvSpPr txBox="1">
            <a:spLocks noChangeArrowheads="1"/>
          </p:cNvSpPr>
          <p:nvPr/>
        </p:nvSpPr>
        <p:spPr bwMode="auto">
          <a:xfrm>
            <a:off x="4071938" y="1285875"/>
            <a:ext cx="1085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>
                <a:solidFill>
                  <a:srgbClr val="0000FF"/>
                </a:solidFill>
              </a:rPr>
              <a:t>10,000</a:t>
            </a:r>
          </a:p>
        </p:txBody>
      </p:sp>
      <p:sp>
        <p:nvSpPr>
          <p:cNvPr id="28" name="TextBox 37"/>
          <p:cNvSpPr txBox="1">
            <a:spLocks noChangeArrowheads="1"/>
          </p:cNvSpPr>
          <p:nvPr/>
        </p:nvSpPr>
        <p:spPr bwMode="auto">
          <a:xfrm>
            <a:off x="642938" y="4357688"/>
            <a:ext cx="5264150" cy="23383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Expanded dengue syndrome (Uncommon)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FF"/>
                </a:solidFill>
                <a:latin typeface="Comic Sans MS" pitchFamily="66" charset="0"/>
                <a:cs typeface="+mn-cs"/>
              </a:rPr>
              <a:t>Prolonged shock: liver failure,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omic Sans MS" pitchFamily="66" charset="0"/>
                <a:cs typeface="+mn-cs"/>
              </a:rPr>
              <a:t>renal failure,…Encephalopathy…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2000" dirty="0">
                <a:solidFill>
                  <a:srgbClr val="0000FF"/>
                </a:solidFill>
                <a:latin typeface="Comic Sans MS" pitchFamily="66" charset="0"/>
                <a:cs typeface="+mn-cs"/>
              </a:rPr>
              <a:t>Co-morbidities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FF"/>
                </a:solidFill>
                <a:latin typeface="Comic Sans MS" pitchFamily="66" charset="0"/>
                <a:cs typeface="+mn-cs"/>
              </a:rPr>
              <a:t>3. Co-infections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FF"/>
                </a:solidFill>
                <a:latin typeface="Comic Sans MS" pitchFamily="66" charset="0"/>
                <a:cs typeface="+mn-cs"/>
              </a:rPr>
              <a:t>4. True dengue infection - encephalitis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00FF"/>
              </a:solidFill>
              <a:latin typeface="Comic Sans MS" pitchFamily="66" charset="0"/>
              <a:cs typeface="+mn-cs"/>
            </a:endParaRPr>
          </a:p>
        </p:txBody>
      </p:sp>
      <p:cxnSp>
        <p:nvCxnSpPr>
          <p:cNvPr id="52252" name="Straight Connector 29"/>
          <p:cNvCxnSpPr>
            <a:cxnSpLocks noChangeShapeType="1"/>
            <a:stCxn id="52235" idx="0"/>
          </p:cNvCxnSpPr>
          <p:nvPr/>
        </p:nvCxnSpPr>
        <p:spPr bwMode="auto">
          <a:xfrm rot="5400000" flipH="1" flipV="1">
            <a:off x="7804150" y="2378075"/>
            <a:ext cx="3175" cy="676275"/>
          </a:xfrm>
          <a:prstGeom prst="line">
            <a:avLst/>
          </a:prstGeom>
          <a:noFill/>
          <a:ln w="5715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2253" name="Straight Arrow Connector 31"/>
          <p:cNvCxnSpPr>
            <a:cxnSpLocks noChangeShapeType="1"/>
          </p:cNvCxnSpPr>
          <p:nvPr/>
        </p:nvCxnSpPr>
        <p:spPr bwMode="auto">
          <a:xfrm rot="10800000" flipV="1">
            <a:off x="4643438" y="2786063"/>
            <a:ext cx="3500437" cy="2071687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2254" name="TextBox 32"/>
          <p:cNvSpPr txBox="1">
            <a:spLocks noChangeArrowheads="1"/>
          </p:cNvSpPr>
          <p:nvPr/>
        </p:nvSpPr>
        <p:spPr bwMode="auto">
          <a:xfrm>
            <a:off x="6084888" y="5214938"/>
            <a:ext cx="1943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00FF"/>
                </a:solidFill>
                <a:latin typeface="Comic Sans MS" pitchFamily="66" charset="0"/>
              </a:rPr>
              <a:t>DHF      </a:t>
            </a:r>
          </a:p>
          <a:p>
            <a:r>
              <a:rPr lang="en-US">
                <a:solidFill>
                  <a:srgbClr val="0000FF"/>
                </a:solidFill>
                <a:latin typeface="Comic Sans MS" pitchFamily="66" charset="0"/>
              </a:rPr>
              <a:t>                </a:t>
            </a:r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DSS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8762119"/>
      </p:ext>
    </p:extLst>
  </p:cSld>
  <p:clrMapOvr>
    <a:masterClrMapping/>
  </p:clrMapOvr>
  <p:transition spd="slow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/>
          </a:bodyPr>
          <a:lstStyle/>
          <a:p>
            <a:r>
              <a:rPr lang="en-US" dirty="0"/>
              <a:t>There are </a:t>
            </a:r>
            <a:r>
              <a:rPr lang="en-US" b="1" dirty="0"/>
              <a:t>four virus serotypes</a:t>
            </a:r>
            <a:r>
              <a:rPr lang="en-US" dirty="0"/>
              <a:t>, which are designated as </a:t>
            </a:r>
            <a:r>
              <a:rPr lang="en-US" dirty="0">
                <a:solidFill>
                  <a:srgbClr val="FF0000"/>
                </a:solidFill>
              </a:rPr>
              <a:t>DENV-1, DENV-2, DENV-3 and DENV-4 </a:t>
            </a:r>
          </a:p>
          <a:p>
            <a:r>
              <a:rPr lang="en-US" dirty="0"/>
              <a:t>Infection with any one serotype confers lifelong immunity to that virus serotype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CE432146-3F46-4BFF-A0D6-1694573D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5349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b="1" dirty="0"/>
          </a:p>
          <a:p>
            <a:pPr marL="0" indent="0" algn="ctr">
              <a:buNone/>
            </a:pPr>
            <a:r>
              <a:rPr lang="en-US" sz="6000" b="1" dirty="0"/>
              <a:t>ZIKA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42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1371600"/>
            <a:ext cx="3048000" cy="457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ZIKA VIRUS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01" y="152400"/>
            <a:ext cx="4038600" cy="247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64" y="3067226"/>
            <a:ext cx="6400800" cy="375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6648" y="2133600"/>
            <a:ext cx="4024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Single stranded RNA virus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573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341436"/>
          </a:xfrm>
        </p:spPr>
        <p:txBody>
          <a:bodyPr>
            <a:normAutofit fontScale="90000"/>
          </a:bodyPr>
          <a:lstStyle/>
          <a:p>
            <a:r>
              <a:rPr lang="en-US" b="1" i="1" dirty="0" err="1"/>
              <a:t>Flaviviridae</a:t>
            </a:r>
            <a:r>
              <a:rPr lang="en-US" b="1" i="1" dirty="0"/>
              <a:t/>
            </a:r>
            <a:br>
              <a:rPr lang="en-US" b="1" i="1" dirty="0"/>
            </a:b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000" dirty="0"/>
              <a:t>A family of positive, single-stranded, enveloped RNA viruses</a:t>
            </a:r>
          </a:p>
          <a:p>
            <a:r>
              <a:rPr lang="en-US" sz="3000" dirty="0"/>
              <a:t>Found in arthropods, (primarily ticks and mosquitoes), and can occasionally infect humans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716004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838200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 April 1947 </a:t>
            </a:r>
            <a:r>
              <a:rPr lang="en-US" sz="2800" b="1" dirty="0" err="1"/>
              <a:t>Zika</a:t>
            </a:r>
            <a:r>
              <a:rPr lang="en-US" sz="2800" b="1" dirty="0"/>
              <a:t> virus was first isolated from a rhesus monkey found in Uganda’s </a:t>
            </a:r>
            <a:r>
              <a:rPr lang="en-US" sz="2800" b="1" dirty="0" err="1"/>
              <a:t>Zika</a:t>
            </a:r>
            <a:r>
              <a:rPr lang="en-US" sz="2800" b="1" dirty="0"/>
              <a:t> forest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4693866" cy="31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2" y="490652"/>
            <a:ext cx="3877197" cy="294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83AA5EB-F531-4CFB-B1C4-09FC718102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8053473" y="44450"/>
            <a:ext cx="1068917" cy="641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0083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Zika</a:t>
            </a:r>
            <a:r>
              <a:rPr lang="en-US" b="1" dirty="0"/>
              <a:t> virus (</a:t>
            </a:r>
            <a:r>
              <a:rPr lang="en-US" b="1" dirty="0" err="1"/>
              <a:t>Zika</a:t>
            </a:r>
            <a:r>
              <a:rPr lang="en-US" b="1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38800" cy="4525963"/>
          </a:xfrm>
        </p:spPr>
        <p:txBody>
          <a:bodyPr>
            <a:normAutofit lnSpcReduction="10000"/>
          </a:bodyPr>
          <a:lstStyle/>
          <a:p>
            <a:pPr>
              <a:spcAft>
                <a:spcPts val="800"/>
              </a:spcAft>
            </a:pPr>
            <a:r>
              <a:rPr lang="en-US" dirty="0">
                <a:solidFill>
                  <a:schemeClr val="tx1"/>
                </a:solidFill>
              </a:rPr>
              <a:t>Primarily transmitted through the bite of an infected </a:t>
            </a:r>
            <a:r>
              <a:rPr lang="en-US" i="1" dirty="0" err="1">
                <a:solidFill>
                  <a:schemeClr val="tx1"/>
                </a:solidFill>
              </a:rPr>
              <a:t>Aedes</a:t>
            </a:r>
            <a:r>
              <a:rPr lang="en-US" dirty="0">
                <a:solidFill>
                  <a:schemeClr val="tx1"/>
                </a:solidFill>
              </a:rPr>
              <a:t> species mosquito </a:t>
            </a:r>
            <a:r>
              <a:rPr lang="en-US" i="1" dirty="0">
                <a:solidFill>
                  <a:schemeClr val="tx1"/>
                </a:solidFill>
              </a:rPr>
              <a:t>(</a:t>
            </a:r>
            <a:r>
              <a:rPr lang="en-US" i="1" dirty="0" err="1">
                <a:solidFill>
                  <a:schemeClr val="tx1"/>
                </a:solidFill>
              </a:rPr>
              <a:t>Ae</a:t>
            </a:r>
            <a:r>
              <a:rPr lang="en-US" i="1" dirty="0">
                <a:solidFill>
                  <a:schemeClr val="tx1"/>
                </a:solidFill>
              </a:rPr>
              <a:t>. </a:t>
            </a:r>
            <a:r>
              <a:rPr lang="en-US" i="1" dirty="0" err="1">
                <a:solidFill>
                  <a:schemeClr val="tx1"/>
                </a:solidFill>
              </a:rPr>
              <a:t>aegypti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and  </a:t>
            </a:r>
            <a:r>
              <a:rPr lang="en-US" i="1" dirty="0" err="1">
                <a:solidFill>
                  <a:schemeClr val="tx1"/>
                </a:solidFill>
              </a:rPr>
              <a:t>Ae</a:t>
            </a:r>
            <a:r>
              <a:rPr lang="en-US" i="1" dirty="0">
                <a:solidFill>
                  <a:schemeClr val="tx1"/>
                </a:solidFill>
              </a:rPr>
              <a:t>. </a:t>
            </a:r>
            <a:r>
              <a:rPr lang="en-US" i="1" dirty="0" err="1">
                <a:solidFill>
                  <a:schemeClr val="tx1"/>
                </a:solidFill>
              </a:rPr>
              <a:t>albopictus</a:t>
            </a:r>
            <a:r>
              <a:rPr lang="en-US" i="1" dirty="0">
                <a:solidFill>
                  <a:schemeClr val="tx1"/>
                </a:solidFill>
              </a:rPr>
              <a:t>)</a:t>
            </a:r>
          </a:p>
          <a:p>
            <a:pPr>
              <a:spcAft>
                <a:spcPts val="800"/>
              </a:spcAft>
            </a:pPr>
            <a:r>
              <a:rPr lang="en-US" b="1" dirty="0"/>
              <a:t>Closely related to dengue</a:t>
            </a:r>
            <a:r>
              <a:rPr lang="en-US" dirty="0"/>
              <a:t>, yellow fever, Japanese encephalitis, and West Nile viruses</a:t>
            </a:r>
          </a:p>
          <a:p>
            <a:pPr>
              <a:spcAft>
                <a:spcPts val="800"/>
              </a:spcAft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305" y="1395364"/>
            <a:ext cx="2097087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E789D74-18C7-4792-8B98-D6367DA136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467599" y="44450"/>
            <a:ext cx="1654791" cy="9928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4403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 dirty="0" err="1"/>
              <a:t>Zika</a:t>
            </a:r>
            <a:r>
              <a:rPr lang="en-US" b="1" dirty="0"/>
              <a:t>-Affected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Prior to 2015: </a:t>
            </a:r>
            <a:r>
              <a:rPr lang="en-US" dirty="0"/>
              <a:t>Zika virus outbreaks occurred in Africa, Southeast Asia, &amp; Pacific Islands</a:t>
            </a:r>
          </a:p>
          <a:p>
            <a:r>
              <a:rPr lang="en-US" b="1" dirty="0"/>
              <a:t>February 1, 2016:  </a:t>
            </a:r>
            <a:r>
              <a:rPr lang="en-US" dirty="0"/>
              <a:t>World Health Organization declares </a:t>
            </a:r>
            <a:r>
              <a:rPr lang="en-US" dirty="0" err="1"/>
              <a:t>Zika</a:t>
            </a:r>
            <a:r>
              <a:rPr lang="en-US" dirty="0"/>
              <a:t> an </a:t>
            </a:r>
            <a:r>
              <a:rPr lang="en-US" b="1" dirty="0"/>
              <a:t>International Public Health Emergency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5362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9" y="76200"/>
            <a:ext cx="9119351" cy="675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3AA5366-EF33-4A3F-AFE1-5515F44A67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418473" y="44450"/>
            <a:ext cx="1703917" cy="1022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75362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228600" y="2209799"/>
            <a:ext cx="8610600" cy="3657601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Clinical illness is usually mild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Symptoms last several days to a week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Severe disease requiring hospitalization is uncommon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Fatalities are rare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Guillain-Barré syndrome (GBS) reported in patients following suspected Zika virus infection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/>
              <a:t>Zika virus clinical disease course and outcomes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53212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Many infections asymptomatic</a:t>
            </a:r>
          </a:p>
          <a:p>
            <a:r>
              <a:rPr lang="en-US" sz="2800" dirty="0">
                <a:solidFill>
                  <a:schemeClr val="tx1"/>
                </a:solidFill>
              </a:rPr>
              <a:t>Most common symptoms</a:t>
            </a:r>
            <a:endParaRPr lang="en-US" sz="2800" strike="sngStrike" dirty="0">
              <a:solidFill>
                <a:schemeClr val="tx1"/>
              </a:solidFill>
            </a:endParaRP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Acute onset of fever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Maculopapular rash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Joint pain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Conjunctivitis</a:t>
            </a:r>
          </a:p>
          <a:p>
            <a:pPr lvl="0"/>
            <a:r>
              <a:rPr lang="en-US" sz="2800" dirty="0">
                <a:solidFill>
                  <a:schemeClr val="tx1"/>
                </a:solidFill>
              </a:rPr>
              <a:t>Other symptoms include muscle pain and headache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Symptoms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24943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750" y="1767681"/>
            <a:ext cx="62865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95179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4724400" cy="1143000"/>
          </a:xfrm>
        </p:spPr>
        <p:txBody>
          <a:bodyPr/>
          <a:lstStyle/>
          <a:p>
            <a:r>
              <a:rPr lang="en-US" b="1" dirty="0"/>
              <a:t>Bangladesh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3600" b="1" dirty="0"/>
              <a:t>No  Zika Virus infected case yet detected!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4267200" cy="1143000"/>
          </a:xfrm>
        </p:spPr>
        <p:txBody>
          <a:bodyPr/>
          <a:lstStyle/>
          <a:p>
            <a:r>
              <a:rPr lang="en-US" b="1" dirty="0"/>
              <a:t>India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r>
              <a:rPr lang="en-US" dirty="0"/>
              <a:t>2017 – 3 cases in Gujrat</a:t>
            </a:r>
          </a:p>
          <a:p>
            <a:pPr lvl="0">
              <a:buNone/>
            </a:pPr>
            <a:r>
              <a:rPr lang="en-US" dirty="0"/>
              <a:t>    </a:t>
            </a:r>
            <a:r>
              <a:rPr lang="en-US" sz="2400" dirty="0"/>
              <a:t>Zika virus: Current concerns in India</a:t>
            </a:r>
          </a:p>
          <a:p>
            <a:pPr lvl="0">
              <a:buNone/>
            </a:pPr>
            <a:r>
              <a:rPr lang="en-US" sz="1600" i="1" dirty="0">
                <a:solidFill>
                  <a:schemeClr val="tx2">
                    <a:lumMod val="50000"/>
                  </a:schemeClr>
                </a:solidFill>
                <a:hlinkClick r:id="rId2"/>
              </a:rPr>
              <a:t>        </a:t>
            </a:r>
            <a:r>
              <a:rPr lang="en-US" sz="1600" i="1" dirty="0" err="1">
                <a:solidFill>
                  <a:schemeClr val="tx2">
                    <a:lumMod val="50000"/>
                  </a:schemeClr>
                </a:solidFill>
                <a:hlinkClick r:id="rId2"/>
              </a:rPr>
              <a:t>Sumit</a:t>
            </a:r>
            <a:r>
              <a:rPr lang="en-US" sz="1600" i="1" dirty="0">
                <a:solidFill>
                  <a:schemeClr val="tx2">
                    <a:lumMod val="50000"/>
                  </a:schemeClr>
                </a:solidFill>
                <a:hlinkClick r:id="rId2"/>
              </a:rPr>
              <a:t> Bhardwaj</a:t>
            </a:r>
            <a:r>
              <a:rPr lang="en-US" sz="1600" i="1" dirty="0">
                <a:solidFill>
                  <a:schemeClr val="tx2">
                    <a:lumMod val="50000"/>
                  </a:schemeClr>
                </a:solidFill>
              </a:rPr>
              <a:t>, </a:t>
            </a:r>
            <a:r>
              <a:rPr lang="en-US" sz="1600" i="1" dirty="0">
                <a:solidFill>
                  <a:schemeClr val="tx2">
                    <a:lumMod val="50000"/>
                  </a:schemeClr>
                </a:solidFill>
                <a:hlinkClick r:id="rId3"/>
              </a:rPr>
              <a:t>Mangesh D. Gokhale</a:t>
            </a:r>
            <a:r>
              <a:rPr lang="en-US" sz="1600" i="1" dirty="0">
                <a:solidFill>
                  <a:schemeClr val="tx2">
                    <a:lumMod val="50000"/>
                  </a:schemeClr>
                </a:solidFill>
              </a:rPr>
              <a:t>,  </a:t>
            </a:r>
            <a:r>
              <a:rPr lang="en-US" sz="1600" i="1" dirty="0">
                <a:solidFill>
                  <a:schemeClr val="tx2">
                    <a:lumMod val="50000"/>
                  </a:schemeClr>
                </a:solidFill>
                <a:hlinkClick r:id="rId4"/>
              </a:rPr>
              <a:t>Devendra T. </a:t>
            </a:r>
            <a:r>
              <a:rPr lang="en-US" sz="1600" i="1" dirty="0" err="1">
                <a:solidFill>
                  <a:schemeClr val="tx2">
                    <a:lumMod val="50000"/>
                  </a:schemeClr>
                </a:solidFill>
                <a:hlinkClick r:id="rId4"/>
              </a:rPr>
              <a:t>Mourya</a:t>
            </a:r>
            <a:r>
              <a:rPr lang="en-US" sz="1600" i="1" dirty="0">
                <a:solidFill>
                  <a:schemeClr val="tx2">
                    <a:lumMod val="50000"/>
                  </a:schemeClr>
                </a:solidFill>
              </a:rPr>
              <a:t>,  </a:t>
            </a:r>
            <a:r>
              <a:rPr lang="en-US" sz="2100" dirty="0">
                <a:solidFill>
                  <a:schemeClr val="tx2">
                    <a:lumMod val="50000"/>
                  </a:schemeClr>
                </a:solidFill>
                <a:hlinkClick r:id="rId5"/>
              </a:rPr>
              <a:t>Indian J Med Res</a:t>
            </a:r>
            <a:endParaRPr lang="en-US" sz="21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buNone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hlinkClick r:id="rId6"/>
              </a:rPr>
              <a:t>       v.146(5); 2017 Nov</a:t>
            </a:r>
            <a:endParaRPr lang="en-US" sz="21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buNone/>
            </a:pPr>
            <a:endParaRPr lang="en-US" sz="2100" dirty="0"/>
          </a:p>
          <a:p>
            <a:r>
              <a:rPr lang="en-US" dirty="0"/>
              <a:t>2018 October – 29 cases in Jaipur, Rajasthan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9" y="990600"/>
            <a:ext cx="8665191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b="1" dirty="0"/>
              <a:t>CHIKUNGUNYA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147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Flaviviridae</a:t>
            </a:r>
            <a:endParaRPr lang="en-US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pPr marL="0" indent="0">
              <a:buNone/>
            </a:pPr>
            <a:r>
              <a:rPr lang="en-US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Group IV (</a:t>
            </a:r>
            <a:r>
              <a:rPr lang="en-US" sz="2800" u="sng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hlinkClick r:id="rId2" tooltip="Positive-sense ssRNA virus"/>
              </a:rPr>
              <a:t>(+)</a:t>
            </a:r>
            <a:r>
              <a:rPr lang="en-US" sz="2800" u="sng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hlinkClick r:id="rId2" tooltip="Positive-sense ssRNA virus"/>
              </a:rPr>
              <a:t>ssRNA</a:t>
            </a:r>
            <a:r>
              <a:rPr lang="en-US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Family: </a:t>
            </a:r>
            <a:r>
              <a:rPr lang="en-US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Flaviviridae</a:t>
            </a:r>
            <a:endParaRPr lang="en-US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pPr marL="0" indent="0">
              <a:buNone/>
            </a:pPr>
            <a:r>
              <a:rPr lang="en-US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Genera:</a:t>
            </a:r>
          </a:p>
          <a:p>
            <a:pPr lvl="0"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i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hlinkClick r:id="rId3" tooltip="Hepacivirus"/>
              </a:rPr>
              <a:t>Hepacivirus</a:t>
            </a:r>
            <a:r>
              <a:rPr lang="en-US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- HCV</a:t>
            </a:r>
          </a:p>
          <a:p>
            <a:pPr lvl="0"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i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hlinkClick r:id="rId4" tooltip="Flavivirus"/>
              </a:rPr>
              <a:t>Flavivirus</a:t>
            </a:r>
            <a:r>
              <a:rPr lang="en-US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- </a:t>
            </a:r>
            <a:r>
              <a:rPr lang="en-US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</a:rPr>
              <a:t>Yellow fever, Dengue, </a:t>
            </a:r>
            <a:r>
              <a:rPr lang="en-US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</a:rPr>
              <a:t>Zika</a:t>
            </a:r>
            <a:r>
              <a:rPr lang="en-US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</a:rPr>
              <a:t>, West </a:t>
            </a:r>
            <a:r>
              <a:rPr lang="en-US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</a:rPr>
              <a:t>nile</a:t>
            </a:r>
            <a:endParaRPr lang="en-US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</a:endParaRPr>
          </a:p>
          <a:p>
            <a:pPr lvl="0"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i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hlinkClick r:id="rId5" tooltip="Pegivirus"/>
              </a:rPr>
              <a:t>Pegivirus</a:t>
            </a:r>
            <a:endParaRPr lang="en-US" sz="2800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pPr lvl="0"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i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hlinkClick r:id="rId6" tooltip="Pestivirus"/>
              </a:rPr>
              <a:t>Pestivirus</a:t>
            </a:r>
            <a:endParaRPr lang="en-US" sz="2800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pPr marL="0" indent="0">
              <a:buNone/>
            </a:pPr>
            <a:endParaRPr lang="en-US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213312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00200" y="274638"/>
            <a:ext cx="5181600" cy="1143000"/>
          </a:xfrm>
        </p:spPr>
        <p:txBody>
          <a:bodyPr/>
          <a:lstStyle/>
          <a:p>
            <a:r>
              <a:rPr lang="en-US" b="1" dirty="0"/>
              <a:t>Chikungunya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87450"/>
            <a:ext cx="8229600" cy="493871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CHIKV Fever</a:t>
            </a:r>
          </a:p>
          <a:p>
            <a:r>
              <a:rPr lang="en-US" dirty="0"/>
              <a:t>Buggy Creek virus infection</a:t>
            </a:r>
          </a:p>
          <a:p>
            <a:r>
              <a:rPr lang="en-US" dirty="0"/>
              <a:t>Knuckle fever</a:t>
            </a:r>
          </a:p>
          <a:p>
            <a:r>
              <a:rPr lang="en-US" dirty="0"/>
              <a:t>Me Tri virus infection</a:t>
            </a:r>
          </a:p>
          <a:p>
            <a:r>
              <a:rPr lang="en-US" dirty="0" err="1"/>
              <a:t>Semliki</a:t>
            </a:r>
            <a:r>
              <a:rPr lang="en-US" dirty="0"/>
              <a:t> Forest virus infection</a:t>
            </a: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33564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077200" cy="3581400"/>
          </a:xfrm>
        </p:spPr>
        <p:txBody>
          <a:bodyPr>
            <a:normAutofit/>
          </a:bodyPr>
          <a:lstStyle/>
          <a:p>
            <a:r>
              <a:rPr lang="en-IN" sz="2800" dirty="0"/>
              <a:t>First described during an outbreak in southern Tanzania in </a:t>
            </a:r>
            <a:r>
              <a:rPr lang="en-IN" sz="2800" b="1" dirty="0"/>
              <a:t>1952</a:t>
            </a:r>
            <a:r>
              <a:rPr lang="en-IN" sz="2800" dirty="0"/>
              <a:t> </a:t>
            </a:r>
          </a:p>
          <a:p>
            <a:r>
              <a:rPr lang="en-IN" sz="2800" dirty="0"/>
              <a:t>It is an RNA virus that belongs to the alphavirus genus of the family </a:t>
            </a:r>
            <a:r>
              <a:rPr lang="en-IN" sz="2800" dirty="0" err="1"/>
              <a:t>Togaviridae</a:t>
            </a:r>
            <a:endParaRPr lang="en-IN" sz="2800" dirty="0"/>
          </a:p>
          <a:p>
            <a:r>
              <a:rPr lang="en-IN" sz="2800" dirty="0"/>
              <a:t>Chikungunya has been identified in over </a:t>
            </a:r>
            <a:r>
              <a:rPr lang="en-IN" sz="2800" b="1" dirty="0"/>
              <a:t>60</a:t>
            </a:r>
            <a:r>
              <a:rPr lang="en-IN" sz="2800" dirty="0"/>
              <a:t> countries in Asia, Africa, Europe and the Americas</a:t>
            </a:r>
          </a:p>
          <a:p>
            <a:pPr lvl="0"/>
            <a:endParaRPr lang="en-IN" sz="2800" dirty="0"/>
          </a:p>
          <a:p>
            <a:endParaRPr lang="en-IN" sz="2800" dirty="0"/>
          </a:p>
          <a:p>
            <a:endParaRPr lang="en-IN" sz="2800" dirty="0"/>
          </a:p>
          <a:p>
            <a:endParaRPr lang="en-IN" sz="2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75521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884" y="1124744"/>
            <a:ext cx="6891507" cy="4389120"/>
          </a:xfrm>
        </p:spPr>
        <p:txBody>
          <a:bodyPr/>
          <a:lstStyle/>
          <a:p>
            <a:endParaRPr lang="en-IN" dirty="0"/>
          </a:p>
          <a:p>
            <a:pPr marL="0" indent="0">
              <a:buNone/>
            </a:pPr>
            <a:r>
              <a:rPr lang="en-IN" dirty="0"/>
              <a:t> “</a:t>
            </a:r>
            <a:r>
              <a:rPr lang="en-IN" b="1" dirty="0"/>
              <a:t>Chikungunya</a:t>
            </a:r>
            <a:r>
              <a:rPr lang="en-IN" dirty="0"/>
              <a:t>” derives from a word in the </a:t>
            </a:r>
            <a:r>
              <a:rPr lang="en-IN" dirty="0" err="1"/>
              <a:t>Kimakonde</a:t>
            </a:r>
            <a:r>
              <a:rPr lang="en-IN" dirty="0"/>
              <a:t> language, meaning</a:t>
            </a:r>
            <a:r>
              <a:rPr lang="en-IN" b="1" dirty="0"/>
              <a:t> “to become  contorted”, </a:t>
            </a:r>
            <a:r>
              <a:rPr lang="en-IN" dirty="0"/>
              <a:t>and describes the stooped  appearance of sufferers with joint pain (arthralgia)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32861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28471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6934200" cy="8080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4000" b="1" dirty="0"/>
              <a:t>Mode of transmission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8077200" cy="38401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r>
              <a:rPr lang="en-US" dirty="0"/>
              <a:t>By </a:t>
            </a:r>
            <a:r>
              <a:rPr lang="en-US" dirty="0">
                <a:solidFill>
                  <a:srgbClr val="FF0000"/>
                </a:solidFill>
              </a:rPr>
              <a:t>Infected Female</a:t>
            </a:r>
            <a:r>
              <a:rPr lang="en-US" dirty="0"/>
              <a:t> mosquitoes</a:t>
            </a:r>
          </a:p>
          <a:p>
            <a:r>
              <a:rPr lang="en-US" dirty="0"/>
              <a:t>They bite usually during day time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8973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027" name="Picture 3" descr="C:\Users\DOCTOR\Desktop\roll 4\journal.pntd.0000623.g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8653301" cy="5716386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532A72-ADE9-4E6A-9C02-6E92AD360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418473" y="44450"/>
            <a:ext cx="1703917" cy="1022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46706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Sign and Symptoms (phases)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47826"/>
            <a:ext cx="8382000" cy="498157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sz="3400" b="1" dirty="0"/>
              <a:t>Clinical presentation of Chikungunya usually follows 3 phases:</a:t>
            </a:r>
          </a:p>
          <a:p>
            <a:pPr>
              <a:lnSpc>
                <a:spcPct val="120000"/>
              </a:lnSpc>
              <a:buNone/>
            </a:pPr>
            <a:endParaRPr lang="en-US" sz="3600" dirty="0"/>
          </a:p>
          <a:p>
            <a:pPr>
              <a:lnSpc>
                <a:spcPct val="120000"/>
              </a:lnSpc>
            </a:pPr>
            <a:r>
              <a:rPr lang="en-US" sz="3600" dirty="0"/>
              <a:t>Acute Phase (</a:t>
            </a:r>
            <a:r>
              <a:rPr lang="en-US" sz="3600" dirty="0">
                <a:solidFill>
                  <a:srgbClr val="FF0000"/>
                </a:solidFill>
              </a:rPr>
              <a:t>&lt;3 weeks</a:t>
            </a:r>
            <a:r>
              <a:rPr lang="en-US" sz="3600" dirty="0"/>
              <a:t>)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     abrupt onset of signs and symptoms</a:t>
            </a:r>
          </a:p>
          <a:p>
            <a:pPr>
              <a:lnSpc>
                <a:spcPct val="120000"/>
              </a:lnSpc>
            </a:pPr>
            <a:r>
              <a:rPr lang="en-US" sz="3600" dirty="0" err="1"/>
              <a:t>Subacute</a:t>
            </a:r>
            <a:r>
              <a:rPr lang="en-US" sz="3600" dirty="0"/>
              <a:t> phase</a:t>
            </a:r>
            <a:r>
              <a:rPr lang="en-US" sz="3600" dirty="0">
                <a:solidFill>
                  <a:srgbClr val="FF0000"/>
                </a:solidFill>
              </a:rPr>
              <a:t>(&gt;3 weeks to 3 months)</a:t>
            </a:r>
            <a:r>
              <a:rPr lang="en-US" sz="3600" dirty="0"/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    generalized weakness, </a:t>
            </a:r>
            <a:r>
              <a:rPr lang="en-US" sz="3600" dirty="0" err="1"/>
              <a:t>polyathralgia,joint</a:t>
            </a:r>
            <a:r>
              <a:rPr lang="en-US" sz="3600" dirty="0"/>
              <a:t> stiffness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Chronic phase(</a:t>
            </a:r>
            <a:r>
              <a:rPr lang="en-US" sz="3600" dirty="0">
                <a:solidFill>
                  <a:srgbClr val="FF0000"/>
                </a:solidFill>
              </a:rPr>
              <a:t>&gt;3 months</a:t>
            </a:r>
            <a:r>
              <a:rPr lang="en-US" sz="3600" dirty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    </a:t>
            </a:r>
            <a:r>
              <a:rPr lang="en-US" sz="3600" dirty="0" err="1"/>
              <a:t>Athritis</a:t>
            </a:r>
            <a:r>
              <a:rPr lang="en-US" sz="3600" dirty="0"/>
              <a:t>, recurrent joint swelling after each episode of any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    fever, recurrent joint pain</a:t>
            </a:r>
            <a:endParaRPr lang="en-US" sz="36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5961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2050" name="Picture 2" descr="C:\Users\DOCTOR\Desktop\roll 4\3956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2514600" cy="1954117"/>
          </a:xfrm>
          <a:prstGeom prst="rect">
            <a:avLst/>
          </a:prstGeom>
          <a:noFill/>
        </p:spPr>
      </p:pic>
      <p:pic>
        <p:nvPicPr>
          <p:cNvPr id="2051" name="Picture 3" descr="C:\Users\DOCTOR\Desktop\roll 4\sc197_image_13291172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762000"/>
            <a:ext cx="4016169" cy="3092450"/>
          </a:xfrm>
          <a:prstGeom prst="rect">
            <a:avLst/>
          </a:prstGeom>
          <a:noFill/>
        </p:spPr>
      </p:pic>
      <p:pic>
        <p:nvPicPr>
          <p:cNvPr id="2052" name="Picture 4" descr="C:\Users\DOCTOR\Desktop\roll 4\images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495800"/>
            <a:ext cx="2552700" cy="1790700"/>
          </a:xfrm>
          <a:prstGeom prst="rect">
            <a:avLst/>
          </a:prstGeom>
          <a:noFill/>
        </p:spPr>
      </p:pic>
      <p:pic>
        <p:nvPicPr>
          <p:cNvPr id="2053" name="Picture 5" descr="C:\Users\DOCTOR\Desktop\roll 4\chikungunya-fever-532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4191000"/>
            <a:ext cx="4953000" cy="233362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32BBE2E-087B-4692-AF15-32B30D16B0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418473" y="44450"/>
            <a:ext cx="1703917" cy="1022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2147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High Risk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399"/>
            <a:ext cx="8229600" cy="3124201"/>
          </a:xfrm>
        </p:spPr>
        <p:txBody>
          <a:bodyPr/>
          <a:lstStyle/>
          <a:p>
            <a:r>
              <a:rPr lang="en-US" sz="2800" dirty="0"/>
              <a:t>Geriatric and pediatric age group</a:t>
            </a:r>
          </a:p>
          <a:p>
            <a:r>
              <a:rPr lang="en-US" sz="2800" dirty="0"/>
              <a:t>Any co morbid conditions (DM, HTN, CVD, COPD, Hypothyroidism etc.)</a:t>
            </a:r>
          </a:p>
          <a:p>
            <a:r>
              <a:rPr lang="en-US" sz="2800" dirty="0"/>
              <a:t>Pregnancy</a:t>
            </a:r>
          </a:p>
          <a:p>
            <a:r>
              <a:rPr lang="en-US" sz="2800" dirty="0"/>
              <a:t>Any Co-Infection(Dengue, TB, Enteric Fever, HIV, Malaria)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16112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6896128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err="1"/>
              <a:t>Chikungunya</a:t>
            </a:r>
            <a:r>
              <a:rPr lang="en-US" b="1" dirty="0"/>
              <a:t> in Bangladesh 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763000" cy="4876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/>
              <a:t>No evidence </a:t>
            </a:r>
            <a:r>
              <a:rPr lang="en-US" sz="2800" dirty="0"/>
              <a:t>of chikungunya virus in Bangladesh </a:t>
            </a:r>
            <a:r>
              <a:rPr lang="en-US" sz="2800" b="1" dirty="0"/>
              <a:t>before 2008</a:t>
            </a:r>
          </a:p>
          <a:p>
            <a:pPr eaLnBrk="1" hangingPunct="1"/>
            <a:r>
              <a:rPr lang="en-US" sz="2800" b="1" dirty="0"/>
              <a:t> First identified </a:t>
            </a:r>
            <a:r>
              <a:rPr lang="en-US" sz="2800" dirty="0"/>
              <a:t>outbreak of chikungunya </a:t>
            </a:r>
            <a:r>
              <a:rPr lang="en-US" sz="2800" b="1" dirty="0"/>
              <a:t>in Bangladesh, 2008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800" dirty="0"/>
              <a:t>     </a:t>
            </a:r>
            <a:r>
              <a:rPr lang="en-US" sz="2400" dirty="0"/>
              <a:t>2008 – </a:t>
            </a:r>
            <a:r>
              <a:rPr lang="en-US" sz="2400" dirty="0" err="1"/>
              <a:t>Paba</a:t>
            </a:r>
            <a:r>
              <a:rPr lang="en-US" sz="2400" dirty="0"/>
              <a:t> , </a:t>
            </a:r>
            <a:r>
              <a:rPr lang="en-US" sz="2400" dirty="0" err="1"/>
              <a:t>Rajshahi</a:t>
            </a:r>
            <a:endParaRPr lang="en-US" sz="2400" dirty="0"/>
          </a:p>
          <a:p>
            <a:pPr eaLnBrk="1" hangingPunct="1">
              <a:buFont typeface="Arial" pitchFamily="34" charset="0"/>
              <a:buNone/>
            </a:pPr>
            <a:r>
              <a:rPr lang="en-US" sz="2400" dirty="0"/>
              <a:t>     2009 – </a:t>
            </a:r>
            <a:r>
              <a:rPr lang="en-US" sz="2400" dirty="0" err="1"/>
              <a:t>Shathiya</a:t>
            </a:r>
            <a:r>
              <a:rPr lang="en-US" sz="2400" dirty="0"/>
              <a:t>, </a:t>
            </a:r>
            <a:r>
              <a:rPr lang="en-US" sz="2400" dirty="0" err="1"/>
              <a:t>Pabna</a:t>
            </a:r>
            <a:endParaRPr lang="en-US" sz="2400" dirty="0"/>
          </a:p>
          <a:p>
            <a:pPr eaLnBrk="1" hangingPunct="1">
              <a:buFont typeface="Arial" pitchFamily="34" charset="0"/>
              <a:buNone/>
            </a:pPr>
            <a:r>
              <a:rPr lang="en-US" sz="2400" dirty="0"/>
              <a:t>     2011 – </a:t>
            </a:r>
            <a:r>
              <a:rPr lang="en-US" sz="2400" dirty="0" err="1"/>
              <a:t>Dohar</a:t>
            </a:r>
            <a:r>
              <a:rPr lang="en-US" sz="2400" dirty="0"/>
              <a:t> , Dhaka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400" dirty="0"/>
              <a:t>     2012 -  </a:t>
            </a:r>
            <a:r>
              <a:rPr lang="en-US" sz="2400" dirty="0" err="1"/>
              <a:t>Palpara</a:t>
            </a:r>
            <a:r>
              <a:rPr lang="en-US" sz="2400" dirty="0"/>
              <a:t>, </a:t>
            </a:r>
            <a:r>
              <a:rPr lang="en-US" sz="2400" dirty="0" err="1"/>
              <a:t>Tangail</a:t>
            </a:r>
            <a:endParaRPr lang="en-US" sz="2400" dirty="0"/>
          </a:p>
          <a:p>
            <a:pPr eaLnBrk="1" hangingPunct="1">
              <a:buFont typeface="Arial" pitchFamily="34" charset="0"/>
              <a:buNone/>
            </a:pPr>
            <a:r>
              <a:rPr lang="en-US" sz="2400" dirty="0"/>
              <a:t>     2013 -  Chittagong ( case series)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800" dirty="0"/>
              <a:t> 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95775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5410200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Small outbreaks in different </a:t>
            </a:r>
            <a:br>
              <a:rPr lang="en-US" sz="3200" b="1" dirty="0"/>
            </a:br>
            <a:r>
              <a:rPr lang="en-US" sz="3200" b="1" dirty="0"/>
              <a:t>districts in Bangladesh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82" y="0"/>
            <a:ext cx="190182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457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67000" y="2514600"/>
            <a:ext cx="1376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2008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Paba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Rajshahi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9665" y="3135868"/>
            <a:ext cx="778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2009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Pabna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7669" y="3320534"/>
            <a:ext cx="1472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2011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Dohar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 Dhaka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3785" y="2546157"/>
            <a:ext cx="910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2012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Palpara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Tangail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360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881921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Outbreak –Epidemic of CHIKUNGUNYA</a:t>
            </a:r>
          </a:p>
          <a:p>
            <a:pPr marL="0" indent="0">
              <a:buNone/>
            </a:pPr>
            <a:r>
              <a:rPr lang="en-US" dirty="0"/>
              <a:t>   occurred in </a:t>
            </a:r>
            <a:r>
              <a:rPr lang="en-US" b="1" dirty="0"/>
              <a:t>early 2017</a:t>
            </a:r>
            <a:r>
              <a:rPr lang="en-US" dirty="0"/>
              <a:t>. Causes may be</a:t>
            </a:r>
          </a:p>
          <a:p>
            <a:r>
              <a:rPr lang="en-US" dirty="0"/>
              <a:t>       Early rain </a:t>
            </a:r>
          </a:p>
          <a:p>
            <a:r>
              <a:rPr lang="en-US" dirty="0"/>
              <a:t>       Lack of preparedness and </a:t>
            </a:r>
          </a:p>
          <a:p>
            <a:r>
              <a:rPr lang="en-US" dirty="0"/>
              <a:t>       Health education 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87872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3600" b="1" dirty="0"/>
              <a:t>Data of case recorded in DGHS: 13825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87872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576458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July 10, 2017, The Daily </a:t>
            </a:r>
            <a:r>
              <a:rPr lang="en-US" dirty="0" err="1"/>
              <a:t>Prothom</a:t>
            </a:r>
            <a:r>
              <a:rPr lang="en-US" dirty="0"/>
              <a:t> </a:t>
            </a:r>
            <a:r>
              <a:rPr lang="en-US" dirty="0" err="1"/>
              <a:t>Alo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270"/>
            <a:ext cx="8458200" cy="48358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dirty="0"/>
              <a:t>At least </a:t>
            </a:r>
            <a:r>
              <a:rPr lang="en-US" b="1" dirty="0"/>
              <a:t>1.8 million </a:t>
            </a:r>
            <a:r>
              <a:rPr lang="en-US" dirty="0"/>
              <a:t>people </a:t>
            </a:r>
            <a:r>
              <a:rPr lang="en-US" b="1" dirty="0"/>
              <a:t>are feared </a:t>
            </a:r>
            <a:r>
              <a:rPr lang="en-US" dirty="0"/>
              <a:t>to be infected with Chikungunya in the capital this year</a:t>
            </a:r>
          </a:p>
          <a:p>
            <a:pPr marL="0" indent="0" algn="ctr">
              <a:buNone/>
            </a:pPr>
            <a:r>
              <a:rPr lang="en-US" b="1" dirty="0"/>
              <a:t>One in 10 people in the city </a:t>
            </a:r>
            <a:r>
              <a:rPr lang="en-US" dirty="0"/>
              <a:t>are at risk of the mosquito-borne fever, says a study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54551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1143000"/>
          </a:xfrm>
        </p:spPr>
        <p:txBody>
          <a:bodyPr>
            <a:noAutofit/>
          </a:bodyPr>
          <a:lstStyle/>
          <a:p>
            <a:r>
              <a:rPr lang="en-US" sz="3600" b="1" dirty="0" err="1"/>
              <a:t>Chikungunya</a:t>
            </a:r>
            <a:r>
              <a:rPr lang="en-US" sz="3600" b="1" dirty="0"/>
              <a:t> outbreaks in </a:t>
            </a:r>
            <a:br>
              <a:rPr lang="en-US" sz="3600" b="1" dirty="0"/>
            </a:br>
            <a:r>
              <a:rPr lang="en-US" sz="3600" b="1" dirty="0"/>
              <a:t>Indian subcontinent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25" y="1692276"/>
            <a:ext cx="4800275" cy="443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527" y="0"/>
            <a:ext cx="190182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79028" y="3505200"/>
            <a:ext cx="1010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0" dirty="0">
                <a:solidFill>
                  <a:srgbClr val="FF0000"/>
                </a:solidFill>
              </a:rPr>
              <a:t>1963</a:t>
            </a:r>
          </a:p>
          <a:p>
            <a:r>
              <a:rPr lang="en-US" b="1" kern="0" dirty="0">
                <a:solidFill>
                  <a:srgbClr val="FF0000"/>
                </a:solidFill>
              </a:rPr>
              <a:t>Kolkata, </a:t>
            </a:r>
          </a:p>
          <a:p>
            <a:r>
              <a:rPr lang="en-US" b="1" kern="0" dirty="0">
                <a:solidFill>
                  <a:srgbClr val="FF0000"/>
                </a:solidFill>
              </a:rPr>
              <a:t>India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9028" y="5773965"/>
            <a:ext cx="1041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0" dirty="0">
                <a:solidFill>
                  <a:srgbClr val="FF0000"/>
                </a:solidFill>
              </a:rPr>
              <a:t>1969</a:t>
            </a:r>
          </a:p>
          <a:p>
            <a:r>
              <a:rPr lang="en-US" b="1" kern="0" dirty="0">
                <a:solidFill>
                  <a:srgbClr val="FF0000"/>
                </a:solidFill>
              </a:rPr>
              <a:t>Sri Lanka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97827" y="2204913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0" dirty="0">
                <a:solidFill>
                  <a:srgbClr val="FF0000"/>
                </a:solidFill>
              </a:rPr>
              <a:t>1983</a:t>
            </a:r>
          </a:p>
          <a:p>
            <a:r>
              <a:rPr lang="en-US" b="1" kern="0" dirty="0">
                <a:solidFill>
                  <a:srgbClr val="FF0000"/>
                </a:solidFill>
              </a:rPr>
              <a:t>Karachi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49549" y="3359075"/>
            <a:ext cx="1284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0" dirty="0">
                <a:solidFill>
                  <a:srgbClr val="FF0000"/>
                </a:solidFill>
              </a:rPr>
              <a:t>2008</a:t>
            </a:r>
          </a:p>
          <a:p>
            <a:r>
              <a:rPr lang="en-US" b="1" kern="0" dirty="0">
                <a:solidFill>
                  <a:srgbClr val="FF0000"/>
                </a:solidFill>
              </a:rPr>
              <a:t>Bangladesh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8612" y="2390653"/>
            <a:ext cx="7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0" dirty="0">
                <a:solidFill>
                  <a:srgbClr val="FF0000"/>
                </a:solidFill>
              </a:rPr>
              <a:t>2014</a:t>
            </a:r>
          </a:p>
          <a:p>
            <a:r>
              <a:rPr lang="en-US" b="1" kern="0" dirty="0">
                <a:solidFill>
                  <a:srgbClr val="FF0000"/>
                </a:solidFill>
              </a:rPr>
              <a:t>Nepal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8250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large outbreak of </a:t>
            </a:r>
            <a:r>
              <a:rPr lang="en-US" dirty="0" err="1"/>
              <a:t>chikungunya</a:t>
            </a:r>
            <a:r>
              <a:rPr lang="en-US" dirty="0"/>
              <a:t> in India occurred in 2006 and 2007 </a:t>
            </a:r>
          </a:p>
          <a:p>
            <a:r>
              <a:rPr lang="en-US" dirty="0"/>
              <a:t>Since 2005, India, Indonesia, Maldives, </a:t>
            </a:r>
          </a:p>
          <a:p>
            <a:pPr>
              <a:buNone/>
            </a:pPr>
            <a:r>
              <a:rPr lang="en-US" dirty="0"/>
              <a:t>    Myanmar and Thailand have reported over 1.9 million cases </a:t>
            </a:r>
          </a:p>
          <a:p>
            <a:endParaRPr lang="en-US" dirty="0"/>
          </a:p>
          <a:p>
            <a:pPr>
              <a:buNone/>
            </a:pPr>
            <a:r>
              <a:rPr lang="en-US" sz="2000" i="1" dirty="0"/>
              <a:t>Emerging Infectious diseases. </a:t>
            </a:r>
            <a:r>
              <a:rPr lang="en-US" sz="2000" i="1" dirty="0">
                <a:hlinkClick r:id="rId2"/>
              </a:rPr>
              <a:t>www.cda.gov/eid- vol14</a:t>
            </a:r>
            <a:r>
              <a:rPr lang="en-US" sz="2000" i="1" dirty="0"/>
              <a:t>; no10, </a:t>
            </a:r>
            <a:r>
              <a:rPr lang="en-US" sz="2000" i="1" dirty="0" err="1"/>
              <a:t>Octber</a:t>
            </a:r>
            <a:r>
              <a:rPr lang="en-US" sz="2000" i="1" dirty="0"/>
              <a:t> 2008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03" y="18393"/>
            <a:ext cx="190182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035026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Territories and regions affected by </a:t>
            </a:r>
            <a:r>
              <a:rPr lang="en-US" sz="3200" b="1" dirty="0" err="1"/>
              <a:t>Chikungunya</a:t>
            </a:r>
            <a:r>
              <a:rPr lang="en-US" sz="3200" b="1" dirty="0"/>
              <a:t>, CDC, May 29, 2018</a:t>
            </a:r>
          </a:p>
        </p:txBody>
      </p:sp>
      <p:pic>
        <p:nvPicPr>
          <p:cNvPr id="4" name="Content Placeholder 3" descr="Countries with current or previous local transmission of chikungunya virus, listed in below data tabl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64" y="1600200"/>
            <a:ext cx="7543271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E73607-4710-432E-A081-C08F0E47C0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418473" y="44450"/>
            <a:ext cx="1703917" cy="1022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3B43EFB-28F7-4C1E-97F9-1827ED744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162"/>
            <a:ext cx="1219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481398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81000"/>
            <a:ext cx="6959600" cy="964537"/>
          </a:xfrm>
        </p:spPr>
        <p:txBody>
          <a:bodyPr>
            <a:noAutofit/>
          </a:bodyPr>
          <a:lstStyle/>
          <a:p>
            <a:r>
              <a:rPr lang="en-US" sz="3200" b="1" dirty="0"/>
              <a:t>Clinical features: </a:t>
            </a:r>
            <a:r>
              <a:rPr lang="en-US" sz="3200" b="1" dirty="0" err="1"/>
              <a:t>Zika</a:t>
            </a:r>
            <a:r>
              <a:rPr lang="en-US" sz="3200" b="1" dirty="0"/>
              <a:t> virus compared to dengue and </a:t>
            </a:r>
            <a:r>
              <a:rPr lang="en-US" sz="3200" b="1" dirty="0" err="1"/>
              <a:t>chikungunya</a:t>
            </a:r>
            <a:endParaRPr lang="en-US" sz="32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121" b="3327"/>
          <a:stretch/>
        </p:blipFill>
        <p:spPr>
          <a:xfrm>
            <a:off x="685800" y="1682088"/>
            <a:ext cx="8686800" cy="4443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55DEDD-C270-4F9A-B8C4-FF9D74E47D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91473" y="44450"/>
            <a:ext cx="1830917" cy="1098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997EABA-CD71-4134-8003-E18687BD8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12954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33615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</p:spPr>
        <p:txBody>
          <a:bodyPr/>
          <a:lstStyle/>
          <a:p>
            <a:r>
              <a:rPr lang="en-US" b="1" dirty="0"/>
              <a:t>Take Home Massage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factors associated with the emergence and re-emergence of arboviral diseases are complex </a:t>
            </a:r>
          </a:p>
          <a:p>
            <a:r>
              <a:rPr lang="en-US" b="1" dirty="0"/>
              <a:t>Collaboration</a:t>
            </a:r>
            <a:r>
              <a:rPr lang="en-US" dirty="0"/>
              <a:t> among academia and public health communities is critical in efforts to contain the menace of arboviral diseases emergence/ resurgence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D66F8AB-9B9F-4CB9-905F-10FB23AE88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E904BD52-E231-426D-907B-D7CADB5F8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068149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1"/>
            <a:ext cx="8991600" cy="45720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400" b="1" dirty="0"/>
              <a:t>The research priorities in this field should   encompass:</a:t>
            </a:r>
          </a:p>
          <a:p>
            <a:pPr marL="0" indent="0">
              <a:lnSpc>
                <a:spcPct val="110000"/>
              </a:lnSpc>
              <a:buNone/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sz="3000" b="1" dirty="0"/>
              <a:t>Understanding environmental factors </a:t>
            </a:r>
            <a:r>
              <a:rPr lang="en-US" sz="3000" dirty="0"/>
              <a:t>which facilitate emergence, maintenance and transmission of these diseases</a:t>
            </a:r>
          </a:p>
          <a:p>
            <a:pPr>
              <a:lnSpc>
                <a:spcPct val="110000"/>
              </a:lnSpc>
            </a:pPr>
            <a:r>
              <a:rPr lang="en-US" sz="3000" b="1" dirty="0"/>
              <a:t>Studying the evolution of pathogenic infectious agents</a:t>
            </a:r>
            <a:r>
              <a:rPr lang="en-US" sz="3000" dirty="0"/>
              <a:t> resulting in changes in infectivity, virulence, transmissibility and adaptations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CAF3016-2CBC-4621-A6B4-7F212AC609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162801" y="44450"/>
            <a:ext cx="1959590" cy="117575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F622A682-CEFD-462B-8508-0FB69CA4D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186972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991600" cy="4343400"/>
          </a:xfr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US" sz="2800" b="1" dirty="0">
                <a:solidFill>
                  <a:prstClr val="black"/>
                </a:solidFill>
              </a:rPr>
              <a:t>Host factors </a:t>
            </a:r>
            <a:r>
              <a:rPr lang="en-US" sz="2800" dirty="0">
                <a:solidFill>
                  <a:prstClr val="black"/>
                </a:solidFill>
              </a:rPr>
              <a:t>influence in new infection and their transmission</a:t>
            </a:r>
          </a:p>
          <a:p>
            <a:r>
              <a:rPr lang="en-US" sz="2800" b="1" dirty="0"/>
              <a:t>Development of tools </a:t>
            </a:r>
            <a:r>
              <a:rPr lang="en-US" sz="2800" dirty="0"/>
              <a:t>for diagnosis, management, control and prophylaxis </a:t>
            </a:r>
          </a:p>
          <a:p>
            <a:r>
              <a:rPr lang="en-US" sz="2800" b="1" dirty="0"/>
              <a:t>Training and infrastructure </a:t>
            </a:r>
            <a:r>
              <a:rPr lang="en-US" sz="2800" dirty="0"/>
              <a:t>for responding to emerging diseases</a:t>
            </a:r>
          </a:p>
          <a:p>
            <a:r>
              <a:rPr lang="en-US" sz="2800" b="1" dirty="0"/>
              <a:t>Information sharing</a:t>
            </a:r>
            <a:r>
              <a:rPr lang="en-US" sz="2800" dirty="0"/>
              <a:t> and development of </a:t>
            </a:r>
            <a:r>
              <a:rPr lang="en-US" sz="2800" b="1" dirty="0"/>
              <a:t>research-based evidence</a:t>
            </a:r>
            <a:r>
              <a:rPr lang="en-US" sz="2800" dirty="0"/>
              <a:t> to influence policy modifications for the public health improvement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6F51B36-E681-4F95-A411-ED4A7CB2B7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60B4FA92-C3F7-49AD-A1EF-4991F5B3D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69300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</a:t>
            </a:r>
          </a:p>
          <a:p>
            <a:pPr marL="0" indent="0">
              <a:buNone/>
            </a:pPr>
            <a:r>
              <a:rPr lang="en-US" dirty="0"/>
              <a:t>    There </a:t>
            </a:r>
            <a:r>
              <a:rPr lang="en-US" b="1" dirty="0"/>
              <a:t>is extensive geographic distribution</a:t>
            </a:r>
          </a:p>
          <a:p>
            <a:pPr marL="0" indent="0">
              <a:buNone/>
            </a:pPr>
            <a:r>
              <a:rPr lang="en-US" b="1" dirty="0"/>
              <a:t>    </a:t>
            </a:r>
            <a:r>
              <a:rPr lang="en-US" dirty="0"/>
              <a:t>and the </a:t>
            </a:r>
            <a:r>
              <a:rPr lang="en-US" b="1" dirty="0"/>
              <a:t>diversity</a:t>
            </a:r>
            <a:r>
              <a:rPr lang="en-US" dirty="0"/>
              <a:t> </a:t>
            </a:r>
            <a:r>
              <a:rPr lang="en-US" b="1" dirty="0"/>
              <a:t>of</a:t>
            </a:r>
            <a:r>
              <a:rPr lang="en-US" dirty="0"/>
              <a:t> the arthropod </a:t>
            </a:r>
            <a:r>
              <a:rPr lang="en-US" b="1" dirty="0"/>
              <a:t>vectors</a:t>
            </a:r>
            <a:r>
              <a:rPr lang="en-US" dirty="0"/>
              <a:t> or </a:t>
            </a:r>
          </a:p>
          <a:p>
            <a:pPr marL="0" indent="0">
              <a:buNone/>
            </a:pPr>
            <a:r>
              <a:rPr lang="en-US" dirty="0"/>
              <a:t>    vertebrates hosts associated with biological</a:t>
            </a:r>
          </a:p>
          <a:p>
            <a:pPr marL="0" indent="0">
              <a:buNone/>
            </a:pPr>
            <a:r>
              <a:rPr lang="en-US" dirty="0"/>
              <a:t>    transmission of these viruses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236958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lgerian" pitchFamily="82" charset="0"/>
              </a:rPr>
              <a:t>THANK YOU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696329"/>
            <a:ext cx="67309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C663E7-B1B0-41B9-BAAB-53A24E978C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1992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7"/>
            <a:ext cx="8600017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1A03698-C6DD-4CB4-B218-3220ECDCC5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0489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924800" cy="475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Yellow fever</a:t>
            </a:r>
            <a:r>
              <a:rPr lang="en-US" sz="3000" dirty="0"/>
              <a:t>, which has epidemiological similarities to dengue, was under control in the mid-20th century, but is </a:t>
            </a:r>
            <a:r>
              <a:rPr lang="en-US" sz="3000" b="1" dirty="0"/>
              <a:t>once again increasing</a:t>
            </a:r>
            <a:endParaRPr lang="en-US" sz="3000" dirty="0"/>
          </a:p>
          <a:p>
            <a:pPr marL="0" indent="0">
              <a:buNone/>
            </a:pPr>
            <a:r>
              <a:rPr lang="en-US" sz="3000" dirty="0"/>
              <a:t> </a:t>
            </a:r>
          </a:p>
          <a:p>
            <a:pPr marL="0" indent="0">
              <a:buNone/>
            </a:pPr>
            <a:r>
              <a:rPr lang="en-US" sz="3000" b="1" dirty="0"/>
              <a:t>Japanese encephalitis virus </a:t>
            </a:r>
            <a:r>
              <a:rPr lang="en-US" sz="3000" dirty="0"/>
              <a:t>is numerically the most important cause of epidemic encephalitis; its </a:t>
            </a:r>
            <a:r>
              <a:rPr lang="en-US" sz="3000" b="1" dirty="0"/>
              <a:t>geographical area is expanding</a:t>
            </a:r>
            <a:r>
              <a:rPr lang="en-US" sz="3000" dirty="0"/>
              <a:t> despite the availability of vaccines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" t="32038" r="46301" b="11305"/>
          <a:stretch/>
        </p:blipFill>
        <p:spPr>
          <a:xfrm>
            <a:off x="7217391" y="44450"/>
            <a:ext cx="1905000" cy="114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90722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1260</TotalTime>
  <Words>1441</Words>
  <Application>Microsoft Office PowerPoint</Application>
  <PresentationFormat>On-screen Show (4:3)</PresentationFormat>
  <Paragraphs>278</Paragraphs>
  <Slides>70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Emerging and Re-emerging Arbovirus Infection National and Regional aspect </vt:lpstr>
      <vt:lpstr>Arthropod borne viral Diseases</vt:lpstr>
      <vt:lpstr>Arthopod borne viral Diseases</vt:lpstr>
      <vt:lpstr>Flaviviridae </vt:lpstr>
      <vt:lpstr>Classification</vt:lpstr>
      <vt:lpstr>Slide 6</vt:lpstr>
      <vt:lpstr>Slide 7</vt:lpstr>
      <vt:lpstr>Slide 8</vt:lpstr>
      <vt:lpstr>Slide 9</vt:lpstr>
      <vt:lpstr>Slide 10</vt:lpstr>
      <vt:lpstr>Arboviruses</vt:lpstr>
      <vt:lpstr>Arboviruses</vt:lpstr>
      <vt:lpstr>Evolution</vt:lpstr>
      <vt:lpstr>Slide 14</vt:lpstr>
      <vt:lpstr>Clinical triad of flavivirus</vt:lpstr>
      <vt:lpstr>Slide 16</vt:lpstr>
      <vt:lpstr>Slide 17</vt:lpstr>
      <vt:lpstr>BANGLADESH  Dengue  Zika  Chikungunya</vt:lpstr>
      <vt:lpstr>DENGUE</vt:lpstr>
      <vt:lpstr>Slide 20</vt:lpstr>
      <vt:lpstr>Dengue and dengue  haemorrhagic fevers: global</vt:lpstr>
      <vt:lpstr>Dengue and dengue  haemorrhagic fevers: global</vt:lpstr>
      <vt:lpstr>Dengue and dengue hemorrhagic fever: Key facts</vt:lpstr>
      <vt:lpstr>Climate change and its impact on dengue disease burden</vt:lpstr>
      <vt:lpstr>Slide 25</vt:lpstr>
      <vt:lpstr>Dengue Cases and Death- 2000 to September 2018</vt:lpstr>
      <vt:lpstr>Updates on National  Guidelines</vt:lpstr>
      <vt:lpstr>Slide 28</vt:lpstr>
      <vt:lpstr>Slide 29</vt:lpstr>
      <vt:lpstr>Slide 30</vt:lpstr>
      <vt:lpstr>Slide 31</vt:lpstr>
      <vt:lpstr>Struchiner CJ, Rocklöv J, Wilder-Smith A, et al. Increasing Dengue Incidence in Singapore over the Past 40 Years: Population Growth, Climate and Mobility. PLoS ONE 2015;10(8):e0136286. </vt:lpstr>
      <vt:lpstr>Global</vt:lpstr>
      <vt:lpstr>Slide 34</vt:lpstr>
      <vt:lpstr>Slide 35</vt:lpstr>
      <vt:lpstr>Slide 36</vt:lpstr>
      <vt:lpstr>Structure</vt:lpstr>
      <vt:lpstr>Slide 38</vt:lpstr>
      <vt:lpstr>ZIKA VIRUS</vt:lpstr>
      <vt:lpstr>Slide 40</vt:lpstr>
      <vt:lpstr>Zika virus (Zika)</vt:lpstr>
      <vt:lpstr>Zika-Affected Areas</vt:lpstr>
      <vt:lpstr>Slide 43</vt:lpstr>
      <vt:lpstr>Zika virus clinical disease course and outcomes</vt:lpstr>
      <vt:lpstr>Symptoms</vt:lpstr>
      <vt:lpstr>Slide 46</vt:lpstr>
      <vt:lpstr>Bangladesh</vt:lpstr>
      <vt:lpstr>India</vt:lpstr>
      <vt:lpstr>Slide 49</vt:lpstr>
      <vt:lpstr>Chikungunya</vt:lpstr>
      <vt:lpstr>Slide 51</vt:lpstr>
      <vt:lpstr>Slide 52</vt:lpstr>
      <vt:lpstr> Mode of transmission</vt:lpstr>
      <vt:lpstr>Slide 54</vt:lpstr>
      <vt:lpstr>Sign and Symptoms (phases)</vt:lpstr>
      <vt:lpstr>Slide 56</vt:lpstr>
      <vt:lpstr>High Risk Group</vt:lpstr>
      <vt:lpstr>Chikungunya in Bangladesh </vt:lpstr>
      <vt:lpstr>Small outbreaks in different  districts in Bangladesh</vt:lpstr>
      <vt:lpstr>Slide 60</vt:lpstr>
      <vt:lpstr>Slide 61</vt:lpstr>
      <vt:lpstr>Slide 62</vt:lpstr>
      <vt:lpstr>Chikungunya outbreaks in  Indian subcontinent</vt:lpstr>
      <vt:lpstr>Slide 64</vt:lpstr>
      <vt:lpstr>Territories and regions affected by Chikungunya, CDC, May 29, 2018</vt:lpstr>
      <vt:lpstr>Clinical features: Zika virus compared to dengue and chikungunya</vt:lpstr>
      <vt:lpstr>Take Home Massage</vt:lpstr>
      <vt:lpstr>Slide 68</vt:lpstr>
      <vt:lpstr>Slide 69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262</cp:revision>
  <dcterms:created xsi:type="dcterms:W3CDTF">2006-08-16T00:00:00Z</dcterms:created>
  <dcterms:modified xsi:type="dcterms:W3CDTF">2018-10-15T18:40:40Z</dcterms:modified>
</cp:coreProperties>
</file>